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60" r:id="rId6"/>
    <p:sldId id="259" r:id="rId7"/>
    <p:sldId id="276" r:id="rId8"/>
    <p:sldId id="265" r:id="rId9"/>
    <p:sldId id="264" r:id="rId10"/>
    <p:sldId id="284" r:id="rId11"/>
    <p:sldId id="278" r:id="rId12"/>
    <p:sldId id="279" r:id="rId13"/>
    <p:sldId id="267" r:id="rId14"/>
    <p:sldId id="263" r:id="rId15"/>
    <p:sldId id="275" r:id="rId16"/>
    <p:sldId id="283" r:id="rId17"/>
    <p:sldId id="266" r:id="rId18"/>
    <p:sldId id="285" r:id="rId19"/>
    <p:sldId id="268" r:id="rId20"/>
    <p:sldId id="269" r:id="rId21"/>
    <p:sldId id="287" r:id="rId22"/>
    <p:sldId id="262" r:id="rId23"/>
    <p:sldId id="270" r:id="rId24"/>
    <p:sldId id="271" r:id="rId25"/>
    <p:sldId id="282" r:id="rId26"/>
    <p:sldId id="280" r:id="rId27"/>
    <p:sldId id="281" r:id="rId28"/>
    <p:sldId id="261"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113" d="100"/>
          <a:sy n="113"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468528-8492-4EAA-B56A-8AD3356AFE60}"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310815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528-8492-4EAA-B56A-8AD3356AFE60}"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208092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528-8492-4EAA-B56A-8AD3356AFE60}"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62313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68528-8492-4EAA-B56A-8AD3356AFE60}"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1475840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68528-8492-4EAA-B56A-8AD3356AFE60}"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423563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68528-8492-4EAA-B56A-8AD3356AFE60}"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2133856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68528-8492-4EAA-B56A-8AD3356AFE60}"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169505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68528-8492-4EAA-B56A-8AD3356AFE60}"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347890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68528-8492-4EAA-B56A-8AD3356AFE60}"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76970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528-8492-4EAA-B56A-8AD3356AFE60}"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51607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468528-8492-4EAA-B56A-8AD3356AFE60}"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BFFD8-3136-444F-810E-B8D8208F091B}" type="slidenum">
              <a:rPr lang="en-US" smtClean="0"/>
              <a:t>‹#›</a:t>
            </a:fld>
            <a:endParaRPr lang="en-US"/>
          </a:p>
        </p:txBody>
      </p:sp>
    </p:spTree>
    <p:extLst>
      <p:ext uri="{BB962C8B-B14F-4D97-AF65-F5344CB8AC3E}">
        <p14:creationId xmlns:p14="http://schemas.microsoft.com/office/powerpoint/2010/main" val="8926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68528-8492-4EAA-B56A-8AD3356AFE60}"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BFFD8-3136-444F-810E-B8D8208F091B}" type="slidenum">
              <a:rPr lang="en-US" smtClean="0"/>
              <a:t>‹#›</a:t>
            </a:fld>
            <a:endParaRPr lang="en-US"/>
          </a:p>
        </p:txBody>
      </p:sp>
    </p:spTree>
    <p:extLst>
      <p:ext uri="{BB962C8B-B14F-4D97-AF65-F5344CB8AC3E}">
        <p14:creationId xmlns:p14="http://schemas.microsoft.com/office/powerpoint/2010/main" val="3994140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about:blank" TargetMode="External"/><Relationship Id="rId4" Type="http://schemas.openxmlformats.org/officeDocument/2006/relationships/image" Target="../media/image40.png"/><Relationship Id="rId9" Type="http://schemas.openxmlformats.org/officeDocument/2006/relationships/hyperlink" Target="about:blank"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B241-E327-141A-DD59-5F1848AF24D9}"/>
              </a:ext>
            </a:extLst>
          </p:cNvPr>
          <p:cNvSpPr>
            <a:spLocks noGrp="1"/>
          </p:cNvSpPr>
          <p:nvPr>
            <p:ph type="ctrTitle"/>
          </p:nvPr>
        </p:nvSpPr>
        <p:spPr/>
        <p:txBody>
          <a:bodyPr anchor="ctr">
            <a:normAutofit/>
          </a:bodyPr>
          <a:lstStyle/>
          <a:p>
            <a:r>
              <a:rPr lang="en-US" sz="6600" dirty="0"/>
              <a:t>Low Watt</a:t>
            </a:r>
            <a:br>
              <a:rPr lang="en-US" sz="6600" dirty="0"/>
            </a:br>
            <a:r>
              <a:rPr lang="en-US" sz="6600" dirty="0"/>
              <a:t>Power Station Cooking</a:t>
            </a:r>
            <a:br>
              <a:rPr lang="en-US" sz="6600" dirty="0"/>
            </a:br>
            <a:r>
              <a:rPr lang="en-US" sz="3200" dirty="0"/>
              <a:t>Updated 2024 Edition</a:t>
            </a:r>
          </a:p>
        </p:txBody>
      </p:sp>
      <p:sp>
        <p:nvSpPr>
          <p:cNvPr id="3" name="Subtitle 2">
            <a:extLst>
              <a:ext uri="{FF2B5EF4-FFF2-40B4-BE49-F238E27FC236}">
                <a16:creationId xmlns:a16="http://schemas.microsoft.com/office/drawing/2014/main" id="{FD592F73-5251-B3BD-66C4-1B4F13035E83}"/>
              </a:ext>
            </a:extLst>
          </p:cNvPr>
          <p:cNvSpPr>
            <a:spLocks noGrp="1"/>
          </p:cNvSpPr>
          <p:nvPr>
            <p:ph type="subTitle" idx="1"/>
          </p:nvPr>
        </p:nvSpPr>
        <p:spPr/>
        <p:txBody>
          <a:bodyPr/>
          <a:lstStyle/>
          <a:p>
            <a:endParaRPr lang="en-US" dirty="0"/>
          </a:p>
          <a:p>
            <a:r>
              <a:rPr lang="en-US" sz="2800" dirty="0"/>
              <a:t>Powering your kitchen in an emergency</a:t>
            </a:r>
          </a:p>
        </p:txBody>
      </p:sp>
      <p:pic>
        <p:nvPicPr>
          <p:cNvPr id="5" name="Picture 4" descr="A picture containing solar cell, case&#10;&#10;Description automatically generated">
            <a:extLst>
              <a:ext uri="{FF2B5EF4-FFF2-40B4-BE49-F238E27FC236}">
                <a16:creationId xmlns:a16="http://schemas.microsoft.com/office/drawing/2014/main" id="{F3AC5C7C-347B-F9AB-2690-9EEDA3B6E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78950"/>
            <a:ext cx="2024743" cy="2024743"/>
          </a:xfrm>
          <a:prstGeom prst="rect">
            <a:avLst/>
          </a:prstGeom>
        </p:spPr>
      </p:pic>
      <p:pic>
        <p:nvPicPr>
          <p:cNvPr id="9" name="Picture 8" descr="A picture containing kitchenware, cooker&#10;&#10;Description automatically generated">
            <a:extLst>
              <a:ext uri="{FF2B5EF4-FFF2-40B4-BE49-F238E27FC236}">
                <a16:creationId xmlns:a16="http://schemas.microsoft.com/office/drawing/2014/main" id="{5CB59008-E1EF-02A7-E84C-3A811CF60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641" y="5214012"/>
            <a:ext cx="1135428" cy="1154620"/>
          </a:xfrm>
          <a:prstGeom prst="rect">
            <a:avLst/>
          </a:prstGeom>
        </p:spPr>
      </p:pic>
      <p:sp>
        <p:nvSpPr>
          <p:cNvPr id="10" name="Heart 9">
            <a:extLst>
              <a:ext uri="{FF2B5EF4-FFF2-40B4-BE49-F238E27FC236}">
                <a16:creationId xmlns:a16="http://schemas.microsoft.com/office/drawing/2014/main" id="{F2A28DB0-6EBA-498C-D56B-593711FDDDFF}"/>
              </a:ext>
            </a:extLst>
          </p:cNvPr>
          <p:cNvSpPr/>
          <p:nvPr/>
        </p:nvSpPr>
        <p:spPr>
          <a:xfrm>
            <a:off x="9560070" y="5102641"/>
            <a:ext cx="1447800" cy="126599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quals 12">
            <a:extLst>
              <a:ext uri="{FF2B5EF4-FFF2-40B4-BE49-F238E27FC236}">
                <a16:creationId xmlns:a16="http://schemas.microsoft.com/office/drawing/2014/main" id="{049CAAAC-B1DC-57C3-0116-C6EE35D0EAF4}"/>
              </a:ext>
            </a:extLst>
          </p:cNvPr>
          <p:cNvSpPr/>
          <p:nvPr/>
        </p:nvSpPr>
        <p:spPr>
          <a:xfrm>
            <a:off x="8283939" y="5384597"/>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lus Sign 13">
            <a:extLst>
              <a:ext uri="{FF2B5EF4-FFF2-40B4-BE49-F238E27FC236}">
                <a16:creationId xmlns:a16="http://schemas.microsoft.com/office/drawing/2014/main" id="{9A924A00-A80B-D650-8AA1-0E62957BD26E}"/>
              </a:ext>
            </a:extLst>
          </p:cNvPr>
          <p:cNvSpPr/>
          <p:nvPr/>
        </p:nvSpPr>
        <p:spPr>
          <a:xfrm>
            <a:off x="5872380" y="539964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697EAC12-DCB3-1635-E44C-BCBB1996B450}"/>
              </a:ext>
            </a:extLst>
          </p:cNvPr>
          <p:cNvSpPr/>
          <p:nvPr/>
        </p:nvSpPr>
        <p:spPr>
          <a:xfrm>
            <a:off x="3612279" y="543771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2862AB-1994-18D5-6192-3EC639376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368" y="5317606"/>
            <a:ext cx="1519138" cy="1080729"/>
          </a:xfrm>
          <a:prstGeom prst="rect">
            <a:avLst/>
          </a:prstGeom>
        </p:spPr>
      </p:pic>
    </p:spTree>
    <p:extLst>
      <p:ext uri="{BB962C8B-B14F-4D97-AF65-F5344CB8AC3E}">
        <p14:creationId xmlns:p14="http://schemas.microsoft.com/office/powerpoint/2010/main" val="388952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DB1B-B6DF-82F3-7B41-79888FD05363}"/>
              </a:ext>
            </a:extLst>
          </p:cNvPr>
          <p:cNvSpPr>
            <a:spLocks noGrp="1"/>
          </p:cNvSpPr>
          <p:nvPr>
            <p:ph type="title"/>
          </p:nvPr>
        </p:nvSpPr>
        <p:spPr/>
        <p:txBody>
          <a:bodyPr/>
          <a:lstStyle/>
          <a:p>
            <a:r>
              <a:rPr lang="en-US" dirty="0"/>
              <a:t>But My Power Station Doesn’t Meet Those Minimum Specs </a:t>
            </a:r>
            <a:r>
              <a:rPr lang="en-US" dirty="0">
                <a:sym typeface="Wingdings" panose="05000000000000000000" pitchFamily="2" charset="2"/>
              </a:rPr>
              <a:t></a:t>
            </a:r>
            <a:endParaRPr lang="en-US" dirty="0"/>
          </a:p>
        </p:txBody>
      </p:sp>
      <p:sp>
        <p:nvSpPr>
          <p:cNvPr id="3" name="Content Placeholder 2">
            <a:extLst>
              <a:ext uri="{FF2B5EF4-FFF2-40B4-BE49-F238E27FC236}">
                <a16:creationId xmlns:a16="http://schemas.microsoft.com/office/drawing/2014/main" id="{4ED4C118-6468-3564-0F92-3390CCF9343A}"/>
              </a:ext>
            </a:extLst>
          </p:cNvPr>
          <p:cNvSpPr>
            <a:spLocks noGrp="1"/>
          </p:cNvSpPr>
          <p:nvPr>
            <p:ph idx="1"/>
          </p:nvPr>
        </p:nvSpPr>
        <p:spPr>
          <a:xfrm>
            <a:off x="838200" y="1825625"/>
            <a:ext cx="10515600" cy="4211108"/>
          </a:xfrm>
        </p:spPr>
        <p:txBody>
          <a:bodyPr>
            <a:normAutofit lnSpcReduction="10000"/>
          </a:bodyPr>
          <a:lstStyle/>
          <a:p>
            <a:r>
              <a:rPr lang="en-US" dirty="0"/>
              <a:t>You can still do low Watt cooking with a Power Station that doesn’t meet the recommended specs, but you need to concentrate on using the lowest Watt appliances and having way to refill the power station as quickly as possible (since you don’t have much battery buffer)</a:t>
            </a:r>
          </a:p>
          <a:p>
            <a:r>
              <a:rPr lang="en-US" dirty="0"/>
              <a:t>Higher Solar Input Watts means you can replace power more quickly &amp; directly power appliances via solar - a BIG feature on a small Power Station </a:t>
            </a:r>
          </a:p>
          <a:p>
            <a:r>
              <a:rPr lang="en-US" dirty="0"/>
              <a:t>Utilize the strategy of only cooking when you are sure you can replace the power through solar, </a:t>
            </a:r>
            <a:br>
              <a:rPr lang="en-US" dirty="0"/>
            </a:br>
            <a:r>
              <a:rPr lang="en-US" dirty="0"/>
              <a:t>generator or car charging.</a:t>
            </a:r>
            <a:br>
              <a:rPr lang="en-US" dirty="0"/>
            </a:br>
            <a:r>
              <a:rPr lang="en-US" dirty="0"/>
              <a:t>Keep those Watts in reserve!</a:t>
            </a:r>
          </a:p>
        </p:txBody>
      </p:sp>
      <p:sp>
        <p:nvSpPr>
          <p:cNvPr id="9" name="TextBox 8">
            <a:extLst>
              <a:ext uri="{FF2B5EF4-FFF2-40B4-BE49-F238E27FC236}">
                <a16:creationId xmlns:a16="http://schemas.microsoft.com/office/drawing/2014/main" id="{59C6135D-7E0E-49DC-59C0-A8A0DC517FAE}"/>
              </a:ext>
            </a:extLst>
          </p:cNvPr>
          <p:cNvSpPr txBox="1"/>
          <p:nvPr/>
        </p:nvSpPr>
        <p:spPr>
          <a:xfrm>
            <a:off x="8149959" y="4869268"/>
            <a:ext cx="3323288" cy="1477328"/>
          </a:xfrm>
          <a:prstGeom prst="rect">
            <a:avLst/>
          </a:prstGeom>
          <a:noFill/>
        </p:spPr>
        <p:txBody>
          <a:bodyPr wrap="square" rtlCol="0">
            <a:spAutoFit/>
          </a:bodyPr>
          <a:lstStyle/>
          <a:p>
            <a:r>
              <a:rPr lang="en-US" dirty="0"/>
              <a:t>OUPES 600 Exodus</a:t>
            </a:r>
          </a:p>
          <a:p>
            <a:pPr marL="285750" indent="-285750">
              <a:buFont typeface="Arial" panose="020B0604020202020204" pitchFamily="34" charset="0"/>
              <a:buChar char="•"/>
            </a:pPr>
            <a:r>
              <a:rPr lang="en-US" dirty="0"/>
              <a:t>600 Watts AC Output</a:t>
            </a:r>
          </a:p>
          <a:p>
            <a:pPr marL="285750" indent="-285750">
              <a:buFont typeface="Arial" panose="020B0604020202020204" pitchFamily="34" charset="0"/>
              <a:buChar char="•"/>
            </a:pPr>
            <a:r>
              <a:rPr lang="en-US" u="sng" dirty="0"/>
              <a:t>256 Watt Hours Storage </a:t>
            </a:r>
            <a:r>
              <a:rPr lang="en-US" u="sng" dirty="0">
                <a:sym typeface="Wingdings" panose="05000000000000000000" pitchFamily="2" charset="2"/>
              </a:rPr>
              <a:t></a:t>
            </a:r>
            <a:endParaRPr lang="en-US" u="sng" dirty="0"/>
          </a:p>
          <a:p>
            <a:pPr marL="285750" indent="-285750">
              <a:buFont typeface="Arial" panose="020B0604020202020204" pitchFamily="34" charset="0"/>
              <a:buChar char="•"/>
            </a:pPr>
            <a:r>
              <a:rPr lang="en-US" u="sng" dirty="0"/>
              <a:t>240 Watts Solar Input </a:t>
            </a:r>
            <a:r>
              <a:rPr lang="en-US" u="sng" dirty="0">
                <a:sym typeface="Wingdings" panose="05000000000000000000" pitchFamily="2" charset="2"/>
              </a:rPr>
              <a:t></a:t>
            </a:r>
            <a:endParaRPr lang="en-US" u="sng" dirty="0"/>
          </a:p>
          <a:p>
            <a:pPr marL="285750" indent="-285750">
              <a:buFont typeface="Arial" panose="020B0604020202020204" pitchFamily="34" charset="0"/>
              <a:buChar char="•"/>
            </a:pPr>
            <a:r>
              <a:rPr lang="en-US" dirty="0"/>
              <a:t>Cost About $140</a:t>
            </a:r>
          </a:p>
        </p:txBody>
      </p:sp>
      <p:pic>
        <p:nvPicPr>
          <p:cNvPr id="11" name="Picture 10">
            <a:extLst>
              <a:ext uri="{FF2B5EF4-FFF2-40B4-BE49-F238E27FC236}">
                <a16:creationId xmlns:a16="http://schemas.microsoft.com/office/drawing/2014/main" id="{D1FADB62-58C4-BA7E-1838-8D809609C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545" y="4869268"/>
            <a:ext cx="2427414" cy="1408195"/>
          </a:xfrm>
          <a:prstGeom prst="rect">
            <a:avLst/>
          </a:prstGeom>
        </p:spPr>
      </p:pic>
    </p:spTree>
    <p:extLst>
      <p:ext uri="{BB962C8B-B14F-4D97-AF65-F5344CB8AC3E}">
        <p14:creationId xmlns:p14="http://schemas.microsoft.com/office/powerpoint/2010/main" val="107298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F9F0-4546-90D6-CCBF-535579CA882C}"/>
              </a:ext>
            </a:extLst>
          </p:cNvPr>
          <p:cNvSpPr>
            <a:spLocks noGrp="1"/>
          </p:cNvSpPr>
          <p:nvPr>
            <p:ph type="title"/>
          </p:nvPr>
        </p:nvSpPr>
        <p:spPr/>
        <p:txBody>
          <a:bodyPr/>
          <a:lstStyle/>
          <a:p>
            <a:r>
              <a:rPr lang="en-US" dirty="0"/>
              <a:t>Low Watt </a:t>
            </a:r>
            <a:r>
              <a:rPr lang="en-US" u="sng" dirty="0"/>
              <a:t>Cooling</a:t>
            </a:r>
          </a:p>
        </p:txBody>
      </p:sp>
      <p:sp>
        <p:nvSpPr>
          <p:cNvPr id="7" name="Content Placeholder 6">
            <a:extLst>
              <a:ext uri="{FF2B5EF4-FFF2-40B4-BE49-F238E27FC236}">
                <a16:creationId xmlns:a16="http://schemas.microsoft.com/office/drawing/2014/main" id="{2EE39EC1-A7E7-3C78-D9F2-405E271FC117}"/>
              </a:ext>
            </a:extLst>
          </p:cNvPr>
          <p:cNvSpPr>
            <a:spLocks noGrp="1"/>
          </p:cNvSpPr>
          <p:nvPr>
            <p:ph idx="1"/>
          </p:nvPr>
        </p:nvSpPr>
        <p:spPr>
          <a:xfrm>
            <a:off x="838200" y="1825625"/>
            <a:ext cx="9906000" cy="4351338"/>
          </a:xfrm>
        </p:spPr>
        <p:txBody>
          <a:bodyPr>
            <a:normAutofit lnSpcReduction="10000"/>
          </a:bodyPr>
          <a:lstStyle/>
          <a:p>
            <a:r>
              <a:rPr lang="en-US" dirty="0"/>
              <a:t>Low Watt, 12 Volt compressor Refrigerators (and Fridge/Freezers)</a:t>
            </a:r>
            <a:br>
              <a:rPr lang="en-US" dirty="0"/>
            </a:br>
            <a:r>
              <a:rPr lang="en-US" dirty="0"/>
              <a:t>are available for $150 to $350+</a:t>
            </a:r>
          </a:p>
          <a:p>
            <a:r>
              <a:rPr lang="en-US" dirty="0"/>
              <a:t>Like your home fridge, they allow for extended food storage &amp; luxuries like frozen food &amp; cold drinks, just in a smaller version</a:t>
            </a:r>
          </a:p>
          <a:p>
            <a:r>
              <a:rPr lang="en-US" dirty="0"/>
              <a:t>Might be a necessity if you have medicines that need refrigeration</a:t>
            </a:r>
          </a:p>
          <a:p>
            <a:r>
              <a:rPr lang="en-US" dirty="0"/>
              <a:t>The typical 12 Volt refrigerator consumes 40 to 60</a:t>
            </a:r>
            <a:br>
              <a:rPr lang="en-US" dirty="0"/>
            </a:br>
            <a:r>
              <a:rPr lang="en-US" dirty="0"/>
              <a:t>Watts per hour </a:t>
            </a:r>
            <a:r>
              <a:rPr lang="en-US" u="sng" dirty="0"/>
              <a:t>when running</a:t>
            </a:r>
            <a:r>
              <a:rPr lang="en-US" dirty="0"/>
              <a:t>. Since they cycle on &amp;</a:t>
            </a:r>
            <a:br>
              <a:rPr lang="en-US" dirty="0"/>
            </a:br>
            <a:r>
              <a:rPr lang="en-US" dirty="0"/>
              <a:t>off, actual consumption is determined by 1)</a:t>
            </a:r>
            <a:br>
              <a:rPr lang="en-US" dirty="0"/>
            </a:br>
            <a:r>
              <a:rPr lang="en-US" dirty="0"/>
              <a:t>insulation of the fridge, 2) the temp you have it set</a:t>
            </a:r>
            <a:br>
              <a:rPr lang="en-US" dirty="0"/>
            </a:br>
            <a:r>
              <a:rPr lang="en-US" dirty="0"/>
              <a:t>at and 3) the outside temperature</a:t>
            </a:r>
          </a:p>
          <a:p>
            <a:endParaRPr lang="en-US" dirty="0"/>
          </a:p>
          <a:p>
            <a:endParaRPr lang="en-US" dirty="0"/>
          </a:p>
        </p:txBody>
      </p:sp>
      <p:pic>
        <p:nvPicPr>
          <p:cNvPr id="11" name="Picture 10">
            <a:extLst>
              <a:ext uri="{FF2B5EF4-FFF2-40B4-BE49-F238E27FC236}">
                <a16:creationId xmlns:a16="http://schemas.microsoft.com/office/drawing/2014/main" id="{0C45DD81-145C-5B58-CC5B-AFAE280C1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0421" y="3840691"/>
            <a:ext cx="2513379" cy="2471209"/>
          </a:xfrm>
          <a:prstGeom prst="rect">
            <a:avLst/>
          </a:prstGeom>
        </p:spPr>
      </p:pic>
    </p:spTree>
    <p:extLst>
      <p:ext uri="{BB962C8B-B14F-4D97-AF65-F5344CB8AC3E}">
        <p14:creationId xmlns:p14="http://schemas.microsoft.com/office/powerpoint/2010/main" val="233825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DB1B-B6DF-82F3-7B41-79888FD05363}"/>
              </a:ext>
            </a:extLst>
          </p:cNvPr>
          <p:cNvSpPr>
            <a:spLocks noGrp="1"/>
          </p:cNvSpPr>
          <p:nvPr>
            <p:ph type="title"/>
          </p:nvPr>
        </p:nvSpPr>
        <p:spPr/>
        <p:txBody>
          <a:bodyPr/>
          <a:lstStyle/>
          <a:p>
            <a:r>
              <a:rPr lang="en-US" dirty="0"/>
              <a:t>Recommended Minimum Sized Power Station for Cooking AND Refrigeration</a:t>
            </a:r>
          </a:p>
        </p:txBody>
      </p:sp>
      <p:sp>
        <p:nvSpPr>
          <p:cNvPr id="3" name="Content Placeholder 2">
            <a:extLst>
              <a:ext uri="{FF2B5EF4-FFF2-40B4-BE49-F238E27FC236}">
                <a16:creationId xmlns:a16="http://schemas.microsoft.com/office/drawing/2014/main" id="{4ED4C118-6468-3564-0F92-3390CCF9343A}"/>
              </a:ext>
            </a:extLst>
          </p:cNvPr>
          <p:cNvSpPr>
            <a:spLocks noGrp="1"/>
          </p:cNvSpPr>
          <p:nvPr>
            <p:ph idx="1"/>
          </p:nvPr>
        </p:nvSpPr>
        <p:spPr>
          <a:xfrm>
            <a:off x="838200" y="1825626"/>
            <a:ext cx="10515600" cy="2719040"/>
          </a:xfrm>
        </p:spPr>
        <p:txBody>
          <a:bodyPr>
            <a:normAutofit/>
          </a:bodyPr>
          <a:lstStyle/>
          <a:p>
            <a:r>
              <a:rPr lang="en-US" dirty="0"/>
              <a:t>With a 12 volt compressor fridge AND doing low Watt cooking you need to have a Portable Power Station with </a:t>
            </a:r>
            <a:r>
              <a:rPr lang="en-US" u="sng" dirty="0"/>
              <a:t>at minimum</a:t>
            </a:r>
            <a:r>
              <a:rPr lang="en-US" dirty="0"/>
              <a:t> 1000 stored Watt Hours &amp; a way to recharge it regularly, like solar panels</a:t>
            </a:r>
          </a:p>
          <a:p>
            <a:r>
              <a:rPr lang="en-US" dirty="0"/>
              <a:t>Make sure the Power Station you choose can output 12 volts WITHOUT shutting off due to low power draw – this is a critical for a 12 volt refrigerator, which cycle on and off</a:t>
            </a:r>
          </a:p>
        </p:txBody>
      </p:sp>
      <p:sp>
        <p:nvSpPr>
          <p:cNvPr id="6" name="TextBox 5">
            <a:extLst>
              <a:ext uri="{FF2B5EF4-FFF2-40B4-BE49-F238E27FC236}">
                <a16:creationId xmlns:a16="http://schemas.microsoft.com/office/drawing/2014/main" id="{247BA937-08D0-BA18-FA31-62B5974C4D93}"/>
              </a:ext>
            </a:extLst>
          </p:cNvPr>
          <p:cNvSpPr txBox="1"/>
          <p:nvPr/>
        </p:nvSpPr>
        <p:spPr>
          <a:xfrm>
            <a:off x="3115491" y="4834704"/>
            <a:ext cx="2899955" cy="1477328"/>
          </a:xfrm>
          <a:prstGeom prst="rect">
            <a:avLst/>
          </a:prstGeom>
          <a:noFill/>
        </p:spPr>
        <p:txBody>
          <a:bodyPr wrap="square" rtlCol="0">
            <a:spAutoFit/>
          </a:bodyPr>
          <a:lstStyle/>
          <a:p>
            <a:r>
              <a:rPr lang="en-US" dirty="0" err="1"/>
              <a:t>Bluetti</a:t>
            </a:r>
            <a:r>
              <a:rPr lang="en-US" dirty="0"/>
              <a:t> AC180</a:t>
            </a:r>
          </a:p>
          <a:p>
            <a:pPr marL="285750" indent="-285750">
              <a:buFont typeface="Arial" panose="020B0604020202020204" pitchFamily="34" charset="0"/>
              <a:buChar char="•"/>
            </a:pPr>
            <a:r>
              <a:rPr lang="en-US" dirty="0"/>
              <a:t>1800 Watts AC Output</a:t>
            </a:r>
          </a:p>
          <a:p>
            <a:pPr marL="285750" indent="-285750">
              <a:buFont typeface="Arial" panose="020B0604020202020204" pitchFamily="34" charset="0"/>
              <a:buChar char="•"/>
            </a:pPr>
            <a:r>
              <a:rPr lang="en-US" dirty="0"/>
              <a:t>1152 Watt Hours Storage</a:t>
            </a:r>
          </a:p>
          <a:p>
            <a:pPr marL="285750" indent="-285750">
              <a:buFont typeface="Arial" panose="020B0604020202020204" pitchFamily="34" charset="0"/>
              <a:buChar char="•"/>
            </a:pPr>
            <a:r>
              <a:rPr lang="en-US" dirty="0"/>
              <a:t>500 Watts Solar Input</a:t>
            </a:r>
          </a:p>
          <a:p>
            <a:pPr marL="285750" indent="-285750">
              <a:buFont typeface="Arial" panose="020B0604020202020204" pitchFamily="34" charset="0"/>
              <a:buChar char="•"/>
            </a:pPr>
            <a:r>
              <a:rPr lang="en-US" dirty="0"/>
              <a:t>Cost about $700</a:t>
            </a:r>
          </a:p>
        </p:txBody>
      </p:sp>
      <p:sp>
        <p:nvSpPr>
          <p:cNvPr id="9" name="TextBox 8">
            <a:extLst>
              <a:ext uri="{FF2B5EF4-FFF2-40B4-BE49-F238E27FC236}">
                <a16:creationId xmlns:a16="http://schemas.microsoft.com/office/drawing/2014/main" id="{59C6135D-7E0E-49DC-59C0-A8A0DC517FAE}"/>
              </a:ext>
            </a:extLst>
          </p:cNvPr>
          <p:cNvSpPr txBox="1"/>
          <p:nvPr/>
        </p:nvSpPr>
        <p:spPr>
          <a:xfrm>
            <a:off x="8573292" y="4834702"/>
            <a:ext cx="2899955" cy="1477328"/>
          </a:xfrm>
          <a:prstGeom prst="rect">
            <a:avLst/>
          </a:prstGeom>
          <a:noFill/>
        </p:spPr>
        <p:txBody>
          <a:bodyPr wrap="square" rtlCol="0">
            <a:spAutoFit/>
          </a:bodyPr>
          <a:lstStyle/>
          <a:p>
            <a:r>
              <a:rPr lang="en-US" dirty="0" err="1"/>
              <a:t>EcoFlow</a:t>
            </a:r>
            <a:r>
              <a:rPr lang="en-US" dirty="0"/>
              <a:t> Delta 2</a:t>
            </a:r>
          </a:p>
          <a:p>
            <a:pPr marL="285750" indent="-285750">
              <a:buFont typeface="Arial" panose="020B0604020202020204" pitchFamily="34" charset="0"/>
              <a:buChar char="•"/>
            </a:pPr>
            <a:r>
              <a:rPr lang="en-US" dirty="0"/>
              <a:t>1800 Watts AC Output</a:t>
            </a:r>
          </a:p>
          <a:p>
            <a:pPr marL="285750" indent="-285750">
              <a:buFont typeface="Arial" panose="020B0604020202020204" pitchFamily="34" charset="0"/>
              <a:buChar char="•"/>
            </a:pPr>
            <a:r>
              <a:rPr lang="en-US" dirty="0"/>
              <a:t>1024 Watt Hours Storage</a:t>
            </a:r>
          </a:p>
          <a:p>
            <a:pPr marL="285750" indent="-285750">
              <a:buFont typeface="Arial" panose="020B0604020202020204" pitchFamily="34" charset="0"/>
              <a:buChar char="•"/>
            </a:pPr>
            <a:r>
              <a:rPr lang="en-US" dirty="0"/>
              <a:t>500 Watts Solar Input</a:t>
            </a:r>
          </a:p>
          <a:p>
            <a:pPr marL="285750" indent="-285750">
              <a:buFont typeface="Arial" panose="020B0604020202020204" pitchFamily="34" charset="0"/>
              <a:buChar char="•"/>
            </a:pPr>
            <a:r>
              <a:rPr lang="en-US" dirty="0"/>
              <a:t>Cost about $700</a:t>
            </a:r>
          </a:p>
        </p:txBody>
      </p:sp>
      <p:pic>
        <p:nvPicPr>
          <p:cNvPr id="8" name="Picture 7">
            <a:extLst>
              <a:ext uri="{FF2B5EF4-FFF2-40B4-BE49-F238E27FC236}">
                <a16:creationId xmlns:a16="http://schemas.microsoft.com/office/drawing/2014/main" id="{54BFEA34-A856-D45C-D386-7CDF0FDC4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967" y="4544666"/>
            <a:ext cx="2219325" cy="2057400"/>
          </a:xfrm>
          <a:prstGeom prst="rect">
            <a:avLst/>
          </a:prstGeom>
        </p:spPr>
      </p:pic>
      <p:pic>
        <p:nvPicPr>
          <p:cNvPr id="11" name="Picture 10">
            <a:extLst>
              <a:ext uri="{FF2B5EF4-FFF2-40B4-BE49-F238E27FC236}">
                <a16:creationId xmlns:a16="http://schemas.microsoft.com/office/drawing/2014/main" id="{BBA83841-56E5-936F-FAD9-DA3F05870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4544666"/>
            <a:ext cx="2228850" cy="2057400"/>
          </a:xfrm>
          <a:prstGeom prst="rect">
            <a:avLst/>
          </a:prstGeom>
        </p:spPr>
      </p:pic>
    </p:spTree>
    <p:extLst>
      <p:ext uri="{BB962C8B-B14F-4D97-AF65-F5344CB8AC3E}">
        <p14:creationId xmlns:p14="http://schemas.microsoft.com/office/powerpoint/2010/main" val="284292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C7ED9-D909-8085-D648-6BBC15F2DDA5}"/>
              </a:ext>
            </a:extLst>
          </p:cNvPr>
          <p:cNvSpPr>
            <a:spLocks noGrp="1"/>
          </p:cNvSpPr>
          <p:nvPr>
            <p:ph type="title"/>
          </p:nvPr>
        </p:nvSpPr>
        <p:spPr/>
        <p:txBody>
          <a:bodyPr/>
          <a:lstStyle/>
          <a:p>
            <a:r>
              <a:rPr lang="en-US" dirty="0"/>
              <a:t>Can It Feed Everyone?</a:t>
            </a:r>
          </a:p>
        </p:txBody>
      </p:sp>
      <p:sp>
        <p:nvSpPr>
          <p:cNvPr id="3" name="Content Placeholder 2">
            <a:extLst>
              <a:ext uri="{FF2B5EF4-FFF2-40B4-BE49-F238E27FC236}">
                <a16:creationId xmlns:a16="http://schemas.microsoft.com/office/drawing/2014/main" id="{F1AC8D8B-4070-3744-2A08-471DEBB59A4B}"/>
              </a:ext>
            </a:extLst>
          </p:cNvPr>
          <p:cNvSpPr>
            <a:spLocks noGrp="1"/>
          </p:cNvSpPr>
          <p:nvPr>
            <p:ph idx="1"/>
          </p:nvPr>
        </p:nvSpPr>
        <p:spPr/>
        <p:txBody>
          <a:bodyPr/>
          <a:lstStyle/>
          <a:p>
            <a:r>
              <a:rPr lang="en-US" dirty="0"/>
              <a:t>Here are some rough guidelines on what size of Power Station you need to power different Low Watt Appliances:</a:t>
            </a:r>
          </a:p>
          <a:p>
            <a:pPr lvl="1"/>
            <a:r>
              <a:rPr lang="en-US" dirty="0"/>
              <a:t>500 Watts AC Output: Only small rice cookers, mini griddles &amp; immersion blenders. Good if cooking only for 1 or 2</a:t>
            </a:r>
          </a:p>
          <a:p>
            <a:pPr lvl="1"/>
            <a:r>
              <a:rPr lang="en-US" dirty="0"/>
              <a:t>800 to 1000 Watts AC Output: All of the above plus a 3 Quart Instant Pot or a 4 to 6 cup rice cooker. Good for about 2 to 4 people</a:t>
            </a:r>
          </a:p>
          <a:p>
            <a:pPr lvl="1"/>
            <a:r>
              <a:rPr lang="en-US" dirty="0"/>
              <a:t>1500+ Watts AC Output: All of the above plus a microwave, a 6/8 Quart Instant Pot and Vitamix style blender. Good for 5+ people</a:t>
            </a:r>
          </a:p>
          <a:p>
            <a:r>
              <a:rPr lang="en-US" dirty="0"/>
              <a:t>But don’t forget your Power Station can also act as </a:t>
            </a:r>
            <a:r>
              <a:rPr lang="en-US" u="sng" dirty="0"/>
              <a:t>supplement</a:t>
            </a:r>
            <a:r>
              <a:rPr lang="en-US" dirty="0"/>
              <a:t> to your other, nonrenewable cooking resources, so a 500 Watt Power Station may still be helpful to feed a family of 6</a:t>
            </a:r>
          </a:p>
        </p:txBody>
      </p:sp>
      <p:pic>
        <p:nvPicPr>
          <p:cNvPr id="5" name="Picture 4">
            <a:extLst>
              <a:ext uri="{FF2B5EF4-FFF2-40B4-BE49-F238E27FC236}">
                <a16:creationId xmlns:a16="http://schemas.microsoft.com/office/drawing/2014/main" id="{E57ADCD1-86FF-F95D-6A43-C4F8FDD11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455" y="365125"/>
            <a:ext cx="2856345" cy="1393271"/>
          </a:xfrm>
          <a:prstGeom prst="rect">
            <a:avLst/>
          </a:prstGeom>
        </p:spPr>
      </p:pic>
    </p:spTree>
    <p:extLst>
      <p:ext uri="{BB962C8B-B14F-4D97-AF65-F5344CB8AC3E}">
        <p14:creationId xmlns:p14="http://schemas.microsoft.com/office/powerpoint/2010/main" val="157058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red, indoor, kitchenware, pot&#10;&#10;Description automatically generated">
            <a:extLst>
              <a:ext uri="{FF2B5EF4-FFF2-40B4-BE49-F238E27FC236}">
                <a16:creationId xmlns:a16="http://schemas.microsoft.com/office/drawing/2014/main" id="{0A2000E4-4E81-E31F-ABCB-79CF6F786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506" y="2215606"/>
            <a:ext cx="4096294" cy="4096294"/>
          </a:xfrm>
          <a:prstGeom prst="rect">
            <a:avLst/>
          </a:prstGeom>
        </p:spPr>
      </p:pic>
      <p:sp>
        <p:nvSpPr>
          <p:cNvPr id="2" name="Title 1">
            <a:extLst>
              <a:ext uri="{FF2B5EF4-FFF2-40B4-BE49-F238E27FC236}">
                <a16:creationId xmlns:a16="http://schemas.microsoft.com/office/drawing/2014/main" id="{8056FA4A-4E1E-0991-AA06-D996B0E261F5}"/>
              </a:ext>
            </a:extLst>
          </p:cNvPr>
          <p:cNvSpPr>
            <a:spLocks noGrp="1"/>
          </p:cNvSpPr>
          <p:nvPr>
            <p:ph type="title"/>
          </p:nvPr>
        </p:nvSpPr>
        <p:spPr/>
        <p:txBody>
          <a:bodyPr/>
          <a:lstStyle/>
          <a:p>
            <a:r>
              <a:rPr lang="en-US" dirty="0"/>
              <a:t>Great Low Watt Appliance (1)</a:t>
            </a:r>
          </a:p>
        </p:txBody>
      </p:sp>
      <p:sp>
        <p:nvSpPr>
          <p:cNvPr id="3" name="Content Placeholder 2">
            <a:extLst>
              <a:ext uri="{FF2B5EF4-FFF2-40B4-BE49-F238E27FC236}">
                <a16:creationId xmlns:a16="http://schemas.microsoft.com/office/drawing/2014/main" id="{EF6F9FB5-4985-60EF-EEE8-ADD257AA9E5D}"/>
              </a:ext>
            </a:extLst>
          </p:cNvPr>
          <p:cNvSpPr>
            <a:spLocks noGrp="1"/>
          </p:cNvSpPr>
          <p:nvPr>
            <p:ph idx="1"/>
          </p:nvPr>
        </p:nvSpPr>
        <p:spPr/>
        <p:txBody>
          <a:bodyPr/>
          <a:lstStyle/>
          <a:p>
            <a:r>
              <a:rPr lang="en-US" dirty="0"/>
              <a:t>Dash Mini Rice Cooker; 200 Watts; $22 - things you can cook:</a:t>
            </a:r>
          </a:p>
          <a:p>
            <a:pPr lvl="1"/>
            <a:r>
              <a:rPr lang="en-US" dirty="0"/>
              <a:t>2 Cups of cooked Rice or Quinoa: 35 minutes, 90 Watt Hours</a:t>
            </a:r>
          </a:p>
          <a:p>
            <a:pPr lvl="1"/>
            <a:r>
              <a:rPr lang="en-US" dirty="0"/>
              <a:t>3 small or 1 large Cinnamon Rolls: 30 Watt Hours</a:t>
            </a:r>
          </a:p>
          <a:p>
            <a:pPr lvl="1"/>
            <a:r>
              <a:rPr lang="en-US" dirty="0"/>
              <a:t>Heat a can of Chunky Soup: 40 Watt Hours</a:t>
            </a:r>
          </a:p>
          <a:p>
            <a:pPr lvl="1"/>
            <a:r>
              <a:rPr lang="en-US" dirty="0"/>
              <a:t>Boil 2 Cups of Water: 55 Watt Hours</a:t>
            </a:r>
          </a:p>
          <a:p>
            <a:pPr lvl="1"/>
            <a:endParaRPr lang="en-US" dirty="0"/>
          </a:p>
        </p:txBody>
      </p:sp>
    </p:spTree>
    <p:extLst>
      <p:ext uri="{BB962C8B-B14F-4D97-AF65-F5344CB8AC3E}">
        <p14:creationId xmlns:p14="http://schemas.microsoft.com/office/powerpoint/2010/main" val="95441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7873A0-0888-6FF0-210C-8E0CBB4DB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1825625"/>
            <a:ext cx="2057400" cy="2219325"/>
          </a:xfrm>
          <a:prstGeom prst="rect">
            <a:avLst/>
          </a:prstGeom>
        </p:spPr>
      </p:pic>
      <p:sp>
        <p:nvSpPr>
          <p:cNvPr id="2" name="Title 1">
            <a:extLst>
              <a:ext uri="{FF2B5EF4-FFF2-40B4-BE49-F238E27FC236}">
                <a16:creationId xmlns:a16="http://schemas.microsoft.com/office/drawing/2014/main" id="{15BE5B9A-D9A9-E76E-36C4-7A5A37FB6D8C}"/>
              </a:ext>
            </a:extLst>
          </p:cNvPr>
          <p:cNvSpPr>
            <a:spLocks noGrp="1"/>
          </p:cNvSpPr>
          <p:nvPr>
            <p:ph type="title"/>
          </p:nvPr>
        </p:nvSpPr>
        <p:spPr/>
        <p:txBody>
          <a:bodyPr/>
          <a:lstStyle/>
          <a:p>
            <a:r>
              <a:rPr lang="en-US" dirty="0"/>
              <a:t>Great Low Watt Appliance (2)</a:t>
            </a:r>
          </a:p>
        </p:txBody>
      </p:sp>
      <p:sp>
        <p:nvSpPr>
          <p:cNvPr id="3" name="Content Placeholder 2">
            <a:extLst>
              <a:ext uri="{FF2B5EF4-FFF2-40B4-BE49-F238E27FC236}">
                <a16:creationId xmlns:a16="http://schemas.microsoft.com/office/drawing/2014/main" id="{078D7108-BD81-716D-4231-AC9CED20EC66}"/>
              </a:ext>
            </a:extLst>
          </p:cNvPr>
          <p:cNvSpPr>
            <a:spLocks noGrp="1"/>
          </p:cNvSpPr>
          <p:nvPr>
            <p:ph idx="1"/>
          </p:nvPr>
        </p:nvSpPr>
        <p:spPr>
          <a:xfrm>
            <a:off x="838200" y="1825625"/>
            <a:ext cx="10515600" cy="4558242"/>
          </a:xfrm>
        </p:spPr>
        <p:txBody>
          <a:bodyPr>
            <a:normAutofit lnSpcReduction="10000"/>
          </a:bodyPr>
          <a:lstStyle/>
          <a:p>
            <a:r>
              <a:rPr lang="en-US" dirty="0" err="1"/>
              <a:t>HotLogic</a:t>
            </a:r>
            <a:r>
              <a:rPr lang="en-US" dirty="0"/>
              <a:t> Mini or Max; 45 or 100 Watts; $40 or $80</a:t>
            </a:r>
          </a:p>
          <a:p>
            <a:pPr lvl="1"/>
            <a:r>
              <a:rPr lang="en-US" dirty="0"/>
              <a:t>Mini holds a 6 Cup, </a:t>
            </a:r>
            <a:r>
              <a:rPr lang="pl-PL" dirty="0"/>
              <a:t>8.75" W x 6.75" L x 2.5 H"</a:t>
            </a:r>
            <a:r>
              <a:rPr lang="en-US" dirty="0"/>
              <a:t> glass, plastic,</a:t>
            </a:r>
            <a:br>
              <a:rPr lang="en-US" dirty="0"/>
            </a:br>
            <a:r>
              <a:rPr lang="en-US" dirty="0"/>
              <a:t>ceramic or paper containers of food, good for 1 or 2 people</a:t>
            </a:r>
          </a:p>
          <a:p>
            <a:pPr lvl="1"/>
            <a:r>
              <a:rPr lang="en-US" dirty="0"/>
              <a:t>Max (Family) holds a 3 Quart, 9</a:t>
            </a:r>
            <a:r>
              <a:rPr lang="pl-PL" dirty="0"/>
              <a:t>"</a:t>
            </a:r>
            <a:r>
              <a:rPr lang="en-US" dirty="0"/>
              <a:t> x 13</a:t>
            </a:r>
            <a:r>
              <a:rPr lang="pl-PL" dirty="0"/>
              <a:t>"</a:t>
            </a:r>
            <a:r>
              <a:rPr lang="en-US" dirty="0"/>
              <a:t> casserole dish</a:t>
            </a:r>
          </a:p>
          <a:p>
            <a:pPr lvl="1"/>
            <a:r>
              <a:rPr lang="en-US" dirty="0"/>
              <a:t>Cooks from raw but max temperature is 165 degrees F</a:t>
            </a:r>
          </a:p>
          <a:p>
            <a:pPr lvl="1"/>
            <a:r>
              <a:rPr lang="en-US" dirty="0"/>
              <a:t>A set &amp; forget cooking device, no knobs or dials, doesn’t time</a:t>
            </a:r>
            <a:br>
              <a:rPr lang="en-US" dirty="0"/>
            </a:br>
            <a:r>
              <a:rPr lang="en-US" dirty="0"/>
              <a:t>out, holds food at a safe temperature for hours</a:t>
            </a:r>
          </a:p>
          <a:p>
            <a:pPr lvl="1"/>
            <a:r>
              <a:rPr lang="en-US" dirty="0"/>
              <a:t>Approx cook times for room temperature items: 1 hour;</a:t>
            </a:r>
            <a:br>
              <a:rPr lang="en-US" dirty="0"/>
            </a:br>
            <a:r>
              <a:rPr lang="en-US" dirty="0"/>
              <a:t>refrigerated items: 2 hours; frozen items: 3 hours. Multiply</a:t>
            </a:r>
            <a:br>
              <a:rPr lang="en-US" dirty="0"/>
            </a:br>
            <a:r>
              <a:rPr lang="en-US" dirty="0"/>
              <a:t>hours by 45 (Mini) or 100 (Max) to get Watt Hours</a:t>
            </a:r>
          </a:p>
          <a:p>
            <a:pPr lvl="1"/>
            <a:r>
              <a:rPr lang="en-US" dirty="0"/>
              <a:t>12 volt DC or 120 volt AC models available for the Mini</a:t>
            </a:r>
          </a:p>
          <a:p>
            <a:pPr lvl="1"/>
            <a:r>
              <a:rPr lang="en-US" dirty="0"/>
              <a:t>Does NOT boil water or brown food (much) but a super low</a:t>
            </a:r>
            <a:br>
              <a:rPr lang="en-US" dirty="0"/>
            </a:br>
            <a:r>
              <a:rPr lang="en-US" dirty="0"/>
              <a:t>wattage cooker/warmer. Think “slow cooker stuck on low”</a:t>
            </a:r>
          </a:p>
          <a:p>
            <a:endParaRPr lang="en-US" dirty="0"/>
          </a:p>
          <a:p>
            <a:endParaRPr lang="en-US" dirty="0"/>
          </a:p>
        </p:txBody>
      </p:sp>
      <p:pic>
        <p:nvPicPr>
          <p:cNvPr id="5" name="Picture 4">
            <a:extLst>
              <a:ext uri="{FF2B5EF4-FFF2-40B4-BE49-F238E27FC236}">
                <a16:creationId xmlns:a16="http://schemas.microsoft.com/office/drawing/2014/main" id="{A0DE6D56-4A4E-A40E-771B-6EB484951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169" y="4179887"/>
            <a:ext cx="2143125" cy="2143125"/>
          </a:xfrm>
          <a:prstGeom prst="rect">
            <a:avLst/>
          </a:prstGeom>
        </p:spPr>
      </p:pic>
    </p:spTree>
    <p:extLst>
      <p:ext uri="{BB962C8B-B14F-4D97-AF65-F5344CB8AC3E}">
        <p14:creationId xmlns:p14="http://schemas.microsoft.com/office/powerpoint/2010/main" val="106488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5B9A-D9A9-E76E-36C4-7A5A37FB6D8C}"/>
              </a:ext>
            </a:extLst>
          </p:cNvPr>
          <p:cNvSpPr>
            <a:spLocks noGrp="1"/>
          </p:cNvSpPr>
          <p:nvPr>
            <p:ph type="title"/>
          </p:nvPr>
        </p:nvSpPr>
        <p:spPr/>
        <p:txBody>
          <a:bodyPr/>
          <a:lstStyle/>
          <a:p>
            <a:r>
              <a:rPr lang="en-US" dirty="0"/>
              <a:t>Great Low Watt Appliance (3)</a:t>
            </a:r>
          </a:p>
        </p:txBody>
      </p:sp>
      <p:sp>
        <p:nvSpPr>
          <p:cNvPr id="3" name="Content Placeholder 2">
            <a:extLst>
              <a:ext uri="{FF2B5EF4-FFF2-40B4-BE49-F238E27FC236}">
                <a16:creationId xmlns:a16="http://schemas.microsoft.com/office/drawing/2014/main" id="{078D7108-BD81-716D-4231-AC9CED20EC66}"/>
              </a:ext>
            </a:extLst>
          </p:cNvPr>
          <p:cNvSpPr>
            <a:spLocks noGrp="1"/>
          </p:cNvSpPr>
          <p:nvPr>
            <p:ph idx="1"/>
          </p:nvPr>
        </p:nvSpPr>
        <p:spPr>
          <a:xfrm>
            <a:off x="838200" y="1825625"/>
            <a:ext cx="10515600" cy="4558242"/>
          </a:xfrm>
        </p:spPr>
        <p:txBody>
          <a:bodyPr>
            <a:normAutofit/>
          </a:bodyPr>
          <a:lstStyle/>
          <a:p>
            <a:r>
              <a:rPr lang="en-US" dirty="0"/>
              <a:t>Presto Nomad 6 Qt Slow Cooker</a:t>
            </a:r>
          </a:p>
          <a:p>
            <a:pPr lvl="1"/>
            <a:r>
              <a:rPr lang="en-US" dirty="0"/>
              <a:t>Cooks/Keeps Warm 6 Quarts of food</a:t>
            </a:r>
          </a:p>
          <a:p>
            <a:pPr lvl="1"/>
            <a:r>
              <a:rPr lang="en-US" dirty="0"/>
              <a:t>Power Usage:</a:t>
            </a:r>
          </a:p>
          <a:p>
            <a:pPr lvl="2"/>
            <a:r>
              <a:rPr lang="en-US" dirty="0"/>
              <a:t>Warm=35 Watts, Low=160 Watts, High=200 Watts</a:t>
            </a:r>
          </a:p>
          <a:p>
            <a:pPr lvl="1"/>
            <a:r>
              <a:rPr lang="en-US" dirty="0"/>
              <a:t>Designed to be portable &amp; camp friendly:</a:t>
            </a:r>
          </a:p>
          <a:p>
            <a:pPr lvl="2"/>
            <a:r>
              <a:rPr lang="en-US" dirty="0"/>
              <a:t>Locking, gasket sealed lid</a:t>
            </a:r>
          </a:p>
          <a:p>
            <a:pPr lvl="2"/>
            <a:r>
              <a:rPr lang="en-US" dirty="0"/>
              <a:t>Rugged plastic exterior, carries like a cooler</a:t>
            </a:r>
          </a:p>
          <a:p>
            <a:r>
              <a:rPr lang="en-US" dirty="0"/>
              <a:t>Partially insulated already, a good candidate for thermal cooking</a:t>
            </a:r>
          </a:p>
          <a:p>
            <a:r>
              <a:rPr lang="en-US" dirty="0"/>
              <a:t>About half the weight of traditional </a:t>
            </a:r>
            <a:r>
              <a:rPr lang="en-US"/>
              <a:t>crock pots </a:t>
            </a:r>
            <a:r>
              <a:rPr lang="en-US" dirty="0"/>
              <a:t>at 8 pounds</a:t>
            </a:r>
          </a:p>
          <a:p>
            <a:r>
              <a:rPr lang="en-US" dirty="0"/>
              <a:t>A bit pricey at $85, watch for sales</a:t>
            </a:r>
          </a:p>
        </p:txBody>
      </p:sp>
      <p:pic>
        <p:nvPicPr>
          <p:cNvPr id="6" name="Picture 5">
            <a:extLst>
              <a:ext uri="{FF2B5EF4-FFF2-40B4-BE49-F238E27FC236}">
                <a16:creationId xmlns:a16="http://schemas.microsoft.com/office/drawing/2014/main" id="{4A698587-9E29-F808-44A0-0FD582184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067" y="1027906"/>
            <a:ext cx="3115733" cy="3894666"/>
          </a:xfrm>
          <a:prstGeom prst="rect">
            <a:avLst/>
          </a:prstGeom>
        </p:spPr>
      </p:pic>
    </p:spTree>
    <p:extLst>
      <p:ext uri="{BB962C8B-B14F-4D97-AF65-F5344CB8AC3E}">
        <p14:creationId xmlns:p14="http://schemas.microsoft.com/office/powerpoint/2010/main" val="93531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FA4A-4E1E-0991-AA06-D996B0E261F5}"/>
              </a:ext>
            </a:extLst>
          </p:cNvPr>
          <p:cNvSpPr>
            <a:spLocks noGrp="1"/>
          </p:cNvSpPr>
          <p:nvPr>
            <p:ph type="title"/>
          </p:nvPr>
        </p:nvSpPr>
        <p:spPr/>
        <p:txBody>
          <a:bodyPr/>
          <a:lstStyle/>
          <a:p>
            <a:r>
              <a:rPr lang="en-US" dirty="0"/>
              <a:t>Great Low Watt Appliance (4)</a:t>
            </a:r>
          </a:p>
        </p:txBody>
      </p:sp>
      <p:sp>
        <p:nvSpPr>
          <p:cNvPr id="3" name="Content Placeholder 2">
            <a:extLst>
              <a:ext uri="{FF2B5EF4-FFF2-40B4-BE49-F238E27FC236}">
                <a16:creationId xmlns:a16="http://schemas.microsoft.com/office/drawing/2014/main" id="{EF6F9FB5-4985-60EF-EEE8-ADD257AA9E5D}"/>
              </a:ext>
            </a:extLst>
          </p:cNvPr>
          <p:cNvSpPr>
            <a:spLocks noGrp="1"/>
          </p:cNvSpPr>
          <p:nvPr>
            <p:ph idx="1"/>
          </p:nvPr>
        </p:nvSpPr>
        <p:spPr>
          <a:xfrm>
            <a:off x="838200" y="1825625"/>
            <a:ext cx="10024533" cy="4351338"/>
          </a:xfrm>
        </p:spPr>
        <p:txBody>
          <a:bodyPr>
            <a:normAutofit lnSpcReduction="10000"/>
          </a:bodyPr>
          <a:lstStyle/>
          <a:p>
            <a:r>
              <a:rPr lang="en-US" dirty="0"/>
              <a:t>Portable Travel Kettle; 300 Watts; $15 to $35</a:t>
            </a:r>
          </a:p>
          <a:p>
            <a:r>
              <a:rPr lang="en-US" dirty="0"/>
              <a:t>Many no-name brands available. Some feature selective temperature settings, spill proof lids and boil dry detection</a:t>
            </a:r>
          </a:p>
          <a:p>
            <a:pPr lvl="1"/>
            <a:r>
              <a:rPr lang="en-US" dirty="0"/>
              <a:t>Boils 350 ml (about 1 ½ cups) of water in 7 minutes, 30 Watt Hours</a:t>
            </a:r>
            <a:endParaRPr lang="en-US" u="sng" dirty="0"/>
          </a:p>
          <a:p>
            <a:pPr lvl="1"/>
            <a:r>
              <a:rPr lang="en-US" dirty="0"/>
              <a:t>Perfect for: </a:t>
            </a:r>
          </a:p>
          <a:p>
            <a:pPr lvl="2"/>
            <a:r>
              <a:rPr lang="en-US" dirty="0"/>
              <a:t>French Press Coffee</a:t>
            </a:r>
          </a:p>
          <a:p>
            <a:pPr lvl="2"/>
            <a:r>
              <a:rPr lang="en-US" dirty="0"/>
              <a:t>Tea</a:t>
            </a:r>
          </a:p>
          <a:p>
            <a:pPr lvl="2"/>
            <a:r>
              <a:rPr lang="en-US" dirty="0"/>
              <a:t>Hot Chocolate</a:t>
            </a:r>
          </a:p>
          <a:p>
            <a:pPr lvl="2"/>
            <a:r>
              <a:rPr lang="en-US" dirty="0"/>
              <a:t>Dehydrated meals</a:t>
            </a:r>
          </a:p>
          <a:p>
            <a:pPr lvl="2"/>
            <a:r>
              <a:rPr lang="en-US" dirty="0"/>
              <a:t>Oats &amp; other quick cook grains</a:t>
            </a:r>
          </a:p>
          <a:p>
            <a:pPr lvl="2"/>
            <a:r>
              <a:rPr lang="en-US" dirty="0"/>
              <a:t>Keeping warm with a hot water bottle</a:t>
            </a:r>
          </a:p>
          <a:p>
            <a:pPr lvl="2"/>
            <a:r>
              <a:rPr lang="en-US" dirty="0"/>
              <a:t>Cleaning/disinfecting</a:t>
            </a:r>
          </a:p>
          <a:p>
            <a:pPr marL="457200" lvl="1" indent="0">
              <a:buNone/>
            </a:pPr>
            <a:endParaRPr lang="en-US" u="sng" dirty="0"/>
          </a:p>
        </p:txBody>
      </p:sp>
      <p:pic>
        <p:nvPicPr>
          <p:cNvPr id="5" name="Picture 4">
            <a:extLst>
              <a:ext uri="{FF2B5EF4-FFF2-40B4-BE49-F238E27FC236}">
                <a16:creationId xmlns:a16="http://schemas.microsoft.com/office/drawing/2014/main" id="{C1469DFA-1058-517D-614D-F369FD3B2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871" y="2677151"/>
            <a:ext cx="3815724" cy="3815724"/>
          </a:xfrm>
          <a:prstGeom prst="rect">
            <a:avLst/>
          </a:prstGeom>
        </p:spPr>
      </p:pic>
    </p:spTree>
    <p:extLst>
      <p:ext uri="{BB962C8B-B14F-4D97-AF65-F5344CB8AC3E}">
        <p14:creationId xmlns:p14="http://schemas.microsoft.com/office/powerpoint/2010/main" val="182071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helmet&#10;&#10;Description automatically generated with medium confidence">
            <a:extLst>
              <a:ext uri="{FF2B5EF4-FFF2-40B4-BE49-F238E27FC236}">
                <a16:creationId xmlns:a16="http://schemas.microsoft.com/office/drawing/2014/main" id="{4B05510E-A238-8346-9416-3AF72E7CF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2376350"/>
            <a:ext cx="4279175" cy="4279175"/>
          </a:xfrm>
          <a:prstGeom prst="rect">
            <a:avLst/>
          </a:prstGeom>
        </p:spPr>
      </p:pic>
      <p:sp>
        <p:nvSpPr>
          <p:cNvPr id="2" name="Title 1">
            <a:extLst>
              <a:ext uri="{FF2B5EF4-FFF2-40B4-BE49-F238E27FC236}">
                <a16:creationId xmlns:a16="http://schemas.microsoft.com/office/drawing/2014/main" id="{8056FA4A-4E1E-0991-AA06-D996B0E261F5}"/>
              </a:ext>
            </a:extLst>
          </p:cNvPr>
          <p:cNvSpPr>
            <a:spLocks noGrp="1"/>
          </p:cNvSpPr>
          <p:nvPr>
            <p:ph type="title"/>
          </p:nvPr>
        </p:nvSpPr>
        <p:spPr/>
        <p:txBody>
          <a:bodyPr/>
          <a:lstStyle/>
          <a:p>
            <a:r>
              <a:rPr lang="en-US" dirty="0"/>
              <a:t>Great Low Watt Appliance (5)</a:t>
            </a:r>
          </a:p>
        </p:txBody>
      </p:sp>
      <p:sp>
        <p:nvSpPr>
          <p:cNvPr id="3" name="Content Placeholder 2">
            <a:extLst>
              <a:ext uri="{FF2B5EF4-FFF2-40B4-BE49-F238E27FC236}">
                <a16:creationId xmlns:a16="http://schemas.microsoft.com/office/drawing/2014/main" id="{EF6F9FB5-4985-60EF-EEE8-ADD257AA9E5D}"/>
              </a:ext>
            </a:extLst>
          </p:cNvPr>
          <p:cNvSpPr>
            <a:spLocks noGrp="1"/>
          </p:cNvSpPr>
          <p:nvPr>
            <p:ph idx="1"/>
          </p:nvPr>
        </p:nvSpPr>
        <p:spPr/>
        <p:txBody>
          <a:bodyPr/>
          <a:lstStyle/>
          <a:p>
            <a:r>
              <a:rPr lang="en-US" dirty="0"/>
              <a:t>Dash Mini Egg Cooker; 350 Watts; $20 - things you can cook:</a:t>
            </a:r>
          </a:p>
          <a:p>
            <a:pPr lvl="1"/>
            <a:r>
              <a:rPr lang="en-US" dirty="0"/>
              <a:t>7 Hard Boiled Eggs </a:t>
            </a:r>
            <a:r>
              <a:rPr lang="en-US" u="sng" dirty="0"/>
              <a:t>Using Only 2.5 Ounces of Water and 90 Watt Hours</a:t>
            </a:r>
          </a:p>
          <a:p>
            <a:pPr lvl="1"/>
            <a:r>
              <a:rPr lang="en-US" dirty="0"/>
              <a:t>1 Cup of Broccoli (steamed): 1.5 Oz of Water, 60 Watt Hours</a:t>
            </a:r>
          </a:p>
          <a:p>
            <a:pPr lvl="1"/>
            <a:r>
              <a:rPr lang="en-US" dirty="0"/>
              <a:t>4 Oz Fish Fillet: 2.5 Oz of Water, 90 Watt Hours</a:t>
            </a:r>
          </a:p>
          <a:p>
            <a:pPr lvl="1"/>
            <a:endParaRPr lang="en-US" u="sng" dirty="0"/>
          </a:p>
          <a:p>
            <a:pPr marL="0" indent="0">
              <a:buNone/>
            </a:pPr>
            <a:r>
              <a:rPr lang="en-US" dirty="0"/>
              <a:t>NOTE: A great way to steam small </a:t>
            </a:r>
          </a:p>
          <a:p>
            <a:pPr marL="0" indent="0">
              <a:buNone/>
            </a:pPr>
            <a:r>
              <a:rPr lang="en-US" dirty="0"/>
              <a:t>quantities of food without using much water</a:t>
            </a:r>
          </a:p>
          <a:p>
            <a:pPr marL="0" indent="0">
              <a:buNone/>
            </a:pPr>
            <a:r>
              <a:rPr lang="en-US" dirty="0"/>
              <a:t>(often in short supply in an emergency)</a:t>
            </a:r>
          </a:p>
          <a:p>
            <a:pPr lvl="1"/>
            <a:endParaRPr lang="en-US" dirty="0"/>
          </a:p>
        </p:txBody>
      </p:sp>
    </p:spTree>
    <p:extLst>
      <p:ext uri="{BB962C8B-B14F-4D97-AF65-F5344CB8AC3E}">
        <p14:creationId xmlns:p14="http://schemas.microsoft.com/office/powerpoint/2010/main" val="283417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FA4A-4E1E-0991-AA06-D996B0E261F5}"/>
              </a:ext>
            </a:extLst>
          </p:cNvPr>
          <p:cNvSpPr>
            <a:spLocks noGrp="1"/>
          </p:cNvSpPr>
          <p:nvPr>
            <p:ph type="title"/>
          </p:nvPr>
        </p:nvSpPr>
        <p:spPr/>
        <p:txBody>
          <a:bodyPr/>
          <a:lstStyle/>
          <a:p>
            <a:r>
              <a:rPr lang="en-US" dirty="0"/>
              <a:t>Great Low Watt Appliance (6)</a:t>
            </a:r>
          </a:p>
        </p:txBody>
      </p:sp>
      <p:sp>
        <p:nvSpPr>
          <p:cNvPr id="3" name="Content Placeholder 2">
            <a:extLst>
              <a:ext uri="{FF2B5EF4-FFF2-40B4-BE49-F238E27FC236}">
                <a16:creationId xmlns:a16="http://schemas.microsoft.com/office/drawing/2014/main" id="{EF6F9FB5-4985-60EF-EEE8-ADD257AA9E5D}"/>
              </a:ext>
            </a:extLst>
          </p:cNvPr>
          <p:cNvSpPr>
            <a:spLocks noGrp="1"/>
          </p:cNvSpPr>
          <p:nvPr>
            <p:ph idx="1"/>
          </p:nvPr>
        </p:nvSpPr>
        <p:spPr>
          <a:xfrm>
            <a:off x="838200" y="1825625"/>
            <a:ext cx="10515600" cy="4380103"/>
          </a:xfrm>
        </p:spPr>
        <p:txBody>
          <a:bodyPr>
            <a:normAutofit fontScale="92500" lnSpcReduction="20000"/>
          </a:bodyPr>
          <a:lstStyle/>
          <a:p>
            <a:r>
              <a:rPr lang="en-US" dirty="0"/>
              <a:t>An Immersion Blender; 200 to 500 Watts; $30 to $60 - things you can make:</a:t>
            </a:r>
          </a:p>
          <a:p>
            <a:pPr lvl="1"/>
            <a:r>
              <a:rPr lang="en-US" dirty="0"/>
              <a:t>Powdered milk butter (powdered milk &amp; oil)</a:t>
            </a:r>
          </a:p>
          <a:p>
            <a:pPr lvl="1"/>
            <a:r>
              <a:rPr lang="en-US" dirty="0"/>
              <a:t>Nut butters</a:t>
            </a:r>
          </a:p>
          <a:p>
            <a:pPr lvl="1"/>
            <a:r>
              <a:rPr lang="en-US" dirty="0"/>
              <a:t>Cheese or cheese-less sauces</a:t>
            </a:r>
          </a:p>
          <a:p>
            <a:pPr lvl="1"/>
            <a:r>
              <a:rPr lang="en-US" dirty="0"/>
              <a:t>Batters, icings, even ice cream bases</a:t>
            </a:r>
          </a:p>
          <a:p>
            <a:pPr lvl="1"/>
            <a:r>
              <a:rPr lang="en-US" dirty="0"/>
              <a:t>Smooth out soups</a:t>
            </a:r>
          </a:p>
          <a:p>
            <a:pPr lvl="1"/>
            <a:r>
              <a:rPr lang="en-US" dirty="0"/>
              <a:t>Mayonnaise or Aioli </a:t>
            </a:r>
          </a:p>
          <a:p>
            <a:pPr lvl="1"/>
            <a:r>
              <a:rPr lang="en-US" dirty="0" err="1"/>
              <a:t>Pestos</a:t>
            </a:r>
            <a:endParaRPr lang="en-US" dirty="0"/>
          </a:p>
          <a:p>
            <a:pPr lvl="1"/>
            <a:r>
              <a:rPr lang="en-US" dirty="0"/>
              <a:t>Wisk &amp; chop with attachments</a:t>
            </a:r>
          </a:p>
          <a:p>
            <a:pPr lvl="1"/>
            <a:endParaRPr lang="en-US" u="sng" dirty="0"/>
          </a:p>
          <a:p>
            <a:pPr marL="0" indent="0">
              <a:buNone/>
            </a:pPr>
            <a:r>
              <a:rPr lang="en-US" sz="2400" dirty="0"/>
              <a:t>NOTE: Immersion blenders love to claim hundreds of Watts in their advertising but usually use a fraction of that. They are also typically used briefly</a:t>
            </a:r>
            <a:br>
              <a:rPr lang="en-US" sz="2400" dirty="0"/>
            </a:br>
            <a:r>
              <a:rPr lang="en-US" sz="2400" dirty="0"/>
              <a:t>and so, consume few Watt Hours</a:t>
            </a:r>
          </a:p>
          <a:p>
            <a:pPr lvl="1"/>
            <a:endParaRPr lang="en-US" dirty="0"/>
          </a:p>
        </p:txBody>
      </p:sp>
      <p:pic>
        <p:nvPicPr>
          <p:cNvPr id="5" name="Picture 4" descr="A picture containing indoor, counter&#10;&#10;Description automatically generated">
            <a:extLst>
              <a:ext uri="{FF2B5EF4-FFF2-40B4-BE49-F238E27FC236}">
                <a16:creationId xmlns:a16="http://schemas.microsoft.com/office/drawing/2014/main" id="{8238492C-8981-A121-7F32-6A887A47E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383" y="2312126"/>
            <a:ext cx="3605348" cy="3605348"/>
          </a:xfrm>
          <a:prstGeom prst="rect">
            <a:avLst/>
          </a:prstGeom>
        </p:spPr>
      </p:pic>
    </p:spTree>
    <p:extLst>
      <p:ext uri="{BB962C8B-B14F-4D97-AF65-F5344CB8AC3E}">
        <p14:creationId xmlns:p14="http://schemas.microsoft.com/office/powerpoint/2010/main" val="317344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1514-3882-FEFF-0B62-98E6DA96CF13}"/>
              </a:ext>
            </a:extLst>
          </p:cNvPr>
          <p:cNvSpPr>
            <a:spLocks noGrp="1"/>
          </p:cNvSpPr>
          <p:nvPr>
            <p:ph type="title"/>
          </p:nvPr>
        </p:nvSpPr>
        <p:spPr/>
        <p:txBody>
          <a:bodyPr/>
          <a:lstStyle/>
          <a:p>
            <a:r>
              <a:rPr lang="en-US" dirty="0"/>
              <a:t>What are the advantages to cooking with a Power Station in an emergency?</a:t>
            </a:r>
          </a:p>
        </p:txBody>
      </p:sp>
      <p:sp>
        <p:nvSpPr>
          <p:cNvPr id="3" name="Content Placeholder 2">
            <a:extLst>
              <a:ext uri="{FF2B5EF4-FFF2-40B4-BE49-F238E27FC236}">
                <a16:creationId xmlns:a16="http://schemas.microsoft.com/office/drawing/2014/main" id="{A421BE33-7C24-A542-FEA0-14668B9428D2}"/>
              </a:ext>
            </a:extLst>
          </p:cNvPr>
          <p:cNvSpPr>
            <a:spLocks noGrp="1"/>
          </p:cNvSpPr>
          <p:nvPr>
            <p:ph idx="1"/>
          </p:nvPr>
        </p:nvSpPr>
        <p:spPr>
          <a:xfrm>
            <a:off x="838200" y="1825624"/>
            <a:ext cx="7952232" cy="4486275"/>
          </a:xfrm>
        </p:spPr>
        <p:txBody>
          <a:bodyPr>
            <a:normAutofit lnSpcReduction="10000"/>
          </a:bodyPr>
          <a:lstStyle/>
          <a:p>
            <a:r>
              <a:rPr lang="en-US" dirty="0"/>
              <a:t>SAFETY</a:t>
            </a:r>
          </a:p>
          <a:p>
            <a:pPr lvl="1"/>
            <a:r>
              <a:rPr lang="en-US" dirty="0"/>
              <a:t>No open flames</a:t>
            </a:r>
          </a:p>
          <a:p>
            <a:pPr lvl="1"/>
            <a:r>
              <a:rPr lang="en-US" dirty="0"/>
              <a:t>No Carbon Dioxide or Carbon Monoxide</a:t>
            </a:r>
          </a:p>
          <a:p>
            <a:r>
              <a:rPr lang="en-US" dirty="0"/>
              <a:t>PORTABILITY</a:t>
            </a:r>
          </a:p>
          <a:p>
            <a:pPr lvl="1"/>
            <a:r>
              <a:rPr lang="en-US" dirty="0"/>
              <a:t>A Portable Power Station (Solar Generator), mini appliances and foldable solar panels are useful in both Bug Out and Bug In scenarios </a:t>
            </a:r>
          </a:p>
          <a:p>
            <a:r>
              <a:rPr lang="en-US" dirty="0"/>
              <a:t>CONVENIENCE </a:t>
            </a:r>
          </a:p>
          <a:p>
            <a:pPr lvl="1"/>
            <a:r>
              <a:rPr lang="en-US" dirty="0"/>
              <a:t>Electric appliances are often “Set &amp; Forget” – you may well have other things to worry about in a disaster</a:t>
            </a:r>
          </a:p>
          <a:p>
            <a:pPr lvl="1"/>
            <a:r>
              <a:rPr lang="en-US" dirty="0"/>
              <a:t>You can safely cook nearly anywhere, even in a car or tent</a:t>
            </a:r>
          </a:p>
        </p:txBody>
      </p:sp>
      <p:pic>
        <p:nvPicPr>
          <p:cNvPr id="5" name="Picture 4" descr="A picture containing projector&#10;&#10;Description automatically generated">
            <a:extLst>
              <a:ext uri="{FF2B5EF4-FFF2-40B4-BE49-F238E27FC236}">
                <a16:creationId xmlns:a16="http://schemas.microsoft.com/office/drawing/2014/main" id="{1470C0A1-3F64-59DD-88A9-738590CF4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405" y="2065236"/>
            <a:ext cx="1304471" cy="896824"/>
          </a:xfrm>
          <a:prstGeom prst="rect">
            <a:avLst/>
          </a:prstGeom>
        </p:spPr>
      </p:pic>
      <p:pic>
        <p:nvPicPr>
          <p:cNvPr id="8" name="Picture 7" descr="A person pushing a shopping cart&#10;&#10;Description automatically generated with medium confidence">
            <a:extLst>
              <a:ext uri="{FF2B5EF4-FFF2-40B4-BE49-F238E27FC236}">
                <a16:creationId xmlns:a16="http://schemas.microsoft.com/office/drawing/2014/main" id="{68572176-78E7-0D9C-A999-C952B0EAE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663" y="2926292"/>
            <a:ext cx="4951337" cy="3302503"/>
          </a:xfrm>
          <a:prstGeom prst="rect">
            <a:avLst/>
          </a:prstGeom>
        </p:spPr>
      </p:pic>
      <p:pic>
        <p:nvPicPr>
          <p:cNvPr id="10" name="Picture 9" descr="A red and white sign&#10;&#10;Description automatically generated with low confidence">
            <a:extLst>
              <a:ext uri="{FF2B5EF4-FFF2-40B4-BE49-F238E27FC236}">
                <a16:creationId xmlns:a16="http://schemas.microsoft.com/office/drawing/2014/main" id="{662B837E-B245-4704-83FE-28D8F0C65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334" y="1690688"/>
            <a:ext cx="1115111" cy="1645920"/>
          </a:xfrm>
          <a:prstGeom prst="rect">
            <a:avLst/>
          </a:prstGeom>
        </p:spPr>
      </p:pic>
    </p:spTree>
    <p:extLst>
      <p:ext uri="{BB962C8B-B14F-4D97-AF65-F5344CB8AC3E}">
        <p14:creationId xmlns:p14="http://schemas.microsoft.com/office/powerpoint/2010/main" val="1646725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kitchenware, cooker&#10;&#10;Description automatically generated">
            <a:extLst>
              <a:ext uri="{FF2B5EF4-FFF2-40B4-BE49-F238E27FC236}">
                <a16:creationId xmlns:a16="http://schemas.microsoft.com/office/drawing/2014/main" id="{4FBBBC17-D75F-CD89-0347-AD89816B8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0869" y="2490817"/>
            <a:ext cx="3233458" cy="3288112"/>
          </a:xfrm>
          <a:prstGeom prst="rect">
            <a:avLst/>
          </a:prstGeom>
        </p:spPr>
      </p:pic>
      <p:sp>
        <p:nvSpPr>
          <p:cNvPr id="2" name="Title 1">
            <a:extLst>
              <a:ext uri="{FF2B5EF4-FFF2-40B4-BE49-F238E27FC236}">
                <a16:creationId xmlns:a16="http://schemas.microsoft.com/office/drawing/2014/main" id="{8056FA4A-4E1E-0991-AA06-D996B0E261F5}"/>
              </a:ext>
            </a:extLst>
          </p:cNvPr>
          <p:cNvSpPr>
            <a:spLocks noGrp="1"/>
          </p:cNvSpPr>
          <p:nvPr>
            <p:ph type="title"/>
          </p:nvPr>
        </p:nvSpPr>
        <p:spPr/>
        <p:txBody>
          <a:bodyPr/>
          <a:lstStyle/>
          <a:p>
            <a:r>
              <a:rPr lang="en-US" dirty="0"/>
              <a:t>Great </a:t>
            </a:r>
            <a:r>
              <a:rPr lang="en-US" strike="sngStrike" dirty="0"/>
              <a:t>Low</a:t>
            </a:r>
            <a:r>
              <a:rPr lang="en-US" dirty="0"/>
              <a:t> Medium Watt Appliance (7)</a:t>
            </a:r>
          </a:p>
        </p:txBody>
      </p:sp>
      <p:sp>
        <p:nvSpPr>
          <p:cNvPr id="3" name="Content Placeholder 2">
            <a:extLst>
              <a:ext uri="{FF2B5EF4-FFF2-40B4-BE49-F238E27FC236}">
                <a16:creationId xmlns:a16="http://schemas.microsoft.com/office/drawing/2014/main" id="{EF6F9FB5-4985-60EF-EEE8-ADD257AA9E5D}"/>
              </a:ext>
            </a:extLst>
          </p:cNvPr>
          <p:cNvSpPr>
            <a:spLocks noGrp="1"/>
          </p:cNvSpPr>
          <p:nvPr>
            <p:ph idx="1"/>
          </p:nvPr>
        </p:nvSpPr>
        <p:spPr>
          <a:xfrm>
            <a:off x="838200" y="1825625"/>
            <a:ext cx="10515600" cy="4295775"/>
          </a:xfrm>
        </p:spPr>
        <p:txBody>
          <a:bodyPr>
            <a:normAutofit fontScale="92500" lnSpcReduction="20000"/>
          </a:bodyPr>
          <a:lstStyle/>
          <a:p>
            <a:r>
              <a:rPr lang="en-US" dirty="0"/>
              <a:t>3 Quart Instant Pot; 700 Watts; $80 - things you can make:</a:t>
            </a:r>
          </a:p>
          <a:p>
            <a:pPr lvl="1"/>
            <a:r>
              <a:rPr lang="en-US" dirty="0"/>
              <a:t>8 cups of soup: 350 Watt Hours, 4 Cups 170 Watt Hours</a:t>
            </a:r>
          </a:p>
          <a:p>
            <a:pPr lvl="1"/>
            <a:r>
              <a:rPr lang="en-US" dirty="0"/>
              <a:t>4 pints of yogurt: 120 Watt Hours on Yogurt function</a:t>
            </a:r>
          </a:p>
          <a:p>
            <a:pPr lvl="1"/>
            <a:r>
              <a:rPr lang="en-US" dirty="0"/>
              <a:t>Steam vegetables 5 minutes:  115 Watt Hours</a:t>
            </a:r>
          </a:p>
          <a:p>
            <a:pPr lvl="1"/>
            <a:r>
              <a:rPr lang="en-US" dirty="0"/>
              <a:t>4 Hour on slow cook mode: 300 Watt Hours</a:t>
            </a:r>
          </a:p>
          <a:p>
            <a:pPr lvl="1"/>
            <a:r>
              <a:rPr lang="en-US" dirty="0"/>
              <a:t>Thousands of recipes online &amp; in cookbooks,</a:t>
            </a:r>
            <a:br>
              <a:rPr lang="en-US" dirty="0"/>
            </a:br>
            <a:r>
              <a:rPr lang="en-US" dirty="0"/>
              <a:t>a very versatile cooking tool</a:t>
            </a:r>
          </a:p>
          <a:p>
            <a:pPr lvl="1"/>
            <a:r>
              <a:rPr lang="en-US" dirty="0"/>
              <a:t>The inner pot with a lid can be used with</a:t>
            </a:r>
            <a:br>
              <a:rPr lang="en-US" dirty="0"/>
            </a:br>
            <a:r>
              <a:rPr lang="en-US" dirty="0"/>
              <a:t>thermal cooking techniques to cut power usage</a:t>
            </a:r>
          </a:p>
          <a:p>
            <a:pPr marL="457200" lvl="1" indent="0">
              <a:buNone/>
            </a:pPr>
            <a:endParaRPr lang="en-US" u="sng" dirty="0"/>
          </a:p>
          <a:p>
            <a:pPr marL="0" indent="0">
              <a:buNone/>
            </a:pPr>
            <a:r>
              <a:rPr lang="en-US" sz="2400" dirty="0"/>
              <a:t>NOTE: Instant Pots don’t always use their full</a:t>
            </a:r>
          </a:p>
          <a:p>
            <a:pPr marL="0" indent="0">
              <a:buNone/>
            </a:pPr>
            <a:r>
              <a:rPr lang="en-US" sz="2400" dirty="0"/>
              <a:t>rated power. For slow &amp; pressure cooking they cycle on</a:t>
            </a:r>
          </a:p>
          <a:p>
            <a:pPr marL="0" indent="0">
              <a:buNone/>
            </a:pPr>
            <a:r>
              <a:rPr lang="en-US" sz="2400" dirty="0"/>
              <a:t>and off taking less watts than you would expect</a:t>
            </a:r>
            <a:endParaRPr lang="en-US" dirty="0"/>
          </a:p>
        </p:txBody>
      </p:sp>
    </p:spTree>
    <p:extLst>
      <p:ext uri="{BB962C8B-B14F-4D97-AF65-F5344CB8AC3E}">
        <p14:creationId xmlns:p14="http://schemas.microsoft.com/office/powerpoint/2010/main" val="1300531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FA4A-4E1E-0991-AA06-D996B0E261F5}"/>
              </a:ext>
            </a:extLst>
          </p:cNvPr>
          <p:cNvSpPr>
            <a:spLocks noGrp="1"/>
          </p:cNvSpPr>
          <p:nvPr>
            <p:ph type="title"/>
          </p:nvPr>
        </p:nvSpPr>
        <p:spPr/>
        <p:txBody>
          <a:bodyPr/>
          <a:lstStyle/>
          <a:p>
            <a:r>
              <a:rPr lang="en-US" dirty="0"/>
              <a:t>Great </a:t>
            </a:r>
            <a:r>
              <a:rPr lang="en-US" strike="sngStrike" dirty="0"/>
              <a:t>Low</a:t>
            </a:r>
            <a:r>
              <a:rPr lang="en-US" dirty="0"/>
              <a:t> Medium? Watt Appliance (8)</a:t>
            </a:r>
          </a:p>
        </p:txBody>
      </p:sp>
      <p:pic>
        <p:nvPicPr>
          <p:cNvPr id="4" name="Picture 3">
            <a:extLst>
              <a:ext uri="{FF2B5EF4-FFF2-40B4-BE49-F238E27FC236}">
                <a16:creationId xmlns:a16="http://schemas.microsoft.com/office/drawing/2014/main" id="{DB374EEB-EF9B-D400-4E49-C06016A24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226" y="3259327"/>
            <a:ext cx="3445574" cy="3445574"/>
          </a:xfrm>
          <a:prstGeom prst="rect">
            <a:avLst/>
          </a:prstGeom>
        </p:spPr>
      </p:pic>
      <p:sp>
        <p:nvSpPr>
          <p:cNvPr id="8" name="Content Placeholder 2">
            <a:extLst>
              <a:ext uri="{FF2B5EF4-FFF2-40B4-BE49-F238E27FC236}">
                <a16:creationId xmlns:a16="http://schemas.microsoft.com/office/drawing/2014/main" id="{D0330CF2-009B-0B37-0C2E-B87DECB0D344}"/>
              </a:ext>
            </a:extLst>
          </p:cNvPr>
          <p:cNvSpPr>
            <a:spLocks noGrp="1"/>
          </p:cNvSpPr>
          <p:nvPr>
            <p:ph idx="1"/>
          </p:nvPr>
        </p:nvSpPr>
        <p:spPr>
          <a:xfrm>
            <a:off x="838196" y="1690688"/>
            <a:ext cx="10109203" cy="4667780"/>
          </a:xfrm>
        </p:spPr>
        <p:txBody>
          <a:bodyPr>
            <a:normAutofit/>
          </a:bodyPr>
          <a:lstStyle/>
          <a:p>
            <a:r>
              <a:rPr lang="en-US" sz="2400" dirty="0"/>
              <a:t>Most Induction cooktops are high wattage (often 1500 Watts or more), however at lower temperatures/settings they use less Watts AC</a:t>
            </a:r>
          </a:p>
          <a:p>
            <a:r>
              <a:rPr lang="en-US" sz="2400" dirty="0"/>
              <a:t>Some models like this </a:t>
            </a:r>
            <a:r>
              <a:rPr lang="en-US" sz="2400" dirty="0" err="1"/>
              <a:t>NuWave</a:t>
            </a:r>
            <a:r>
              <a:rPr lang="en-US" sz="2400" dirty="0"/>
              <a:t> Gold 8 Inch actually allow you to select the maximum wattage used to 600, 900 or 1500 Watts. Using this feature or setting lower cooking temperatures allows you to use this high Watt appliance on smaller power stations</a:t>
            </a:r>
          </a:p>
          <a:p>
            <a:r>
              <a:rPr lang="en-US" sz="2400" dirty="0"/>
              <a:t>Like the other electric appliances mentioned here</a:t>
            </a:r>
            <a:br>
              <a:rPr lang="en-US" sz="2400" dirty="0"/>
            </a:br>
            <a:r>
              <a:rPr lang="en-US" sz="2400" dirty="0"/>
              <a:t>there is no exposed heating element which makes</a:t>
            </a:r>
            <a:br>
              <a:rPr lang="en-US" sz="2400" dirty="0"/>
            </a:br>
            <a:r>
              <a:rPr lang="en-US" sz="2400" dirty="0"/>
              <a:t>this appliance safe to use in a vehicle or tent</a:t>
            </a:r>
          </a:p>
          <a:p>
            <a:r>
              <a:rPr lang="en-US" sz="2400" dirty="0"/>
              <a:t>Induction cooking can be energy efficient since it</a:t>
            </a:r>
            <a:br>
              <a:rPr lang="en-US" sz="2400" dirty="0"/>
            </a:br>
            <a:r>
              <a:rPr lang="en-US" sz="2400" dirty="0"/>
              <a:t>directly heats the actual pot or pan with little energy</a:t>
            </a:r>
            <a:br>
              <a:rPr lang="en-US" sz="2400" dirty="0"/>
            </a:br>
            <a:r>
              <a:rPr lang="en-US" sz="2400" dirty="0"/>
              <a:t>loss</a:t>
            </a:r>
          </a:p>
          <a:p>
            <a:endParaRPr lang="en-US" sz="2000" dirty="0"/>
          </a:p>
        </p:txBody>
      </p:sp>
    </p:spTree>
    <p:extLst>
      <p:ext uri="{BB962C8B-B14F-4D97-AF65-F5344CB8AC3E}">
        <p14:creationId xmlns:p14="http://schemas.microsoft.com/office/powerpoint/2010/main" val="3036733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monitor, microwave, appliance&#10;&#10;Description automatically generated">
            <a:extLst>
              <a:ext uri="{FF2B5EF4-FFF2-40B4-BE49-F238E27FC236}">
                <a16:creationId xmlns:a16="http://schemas.microsoft.com/office/drawing/2014/main" id="{8B8F729D-FCC6-94F1-CD0F-F6A57716C3F9}"/>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9094" r="9831"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3125A3-8852-D036-2A5F-C9B18F27A385}"/>
              </a:ext>
            </a:extLst>
          </p:cNvPr>
          <p:cNvSpPr>
            <a:spLocks noGrp="1"/>
          </p:cNvSpPr>
          <p:nvPr>
            <p:ph type="title"/>
          </p:nvPr>
        </p:nvSpPr>
        <p:spPr>
          <a:xfrm>
            <a:off x="838199" y="365125"/>
            <a:ext cx="7253378" cy="1023728"/>
          </a:xfrm>
        </p:spPr>
        <p:txBody>
          <a:bodyPr>
            <a:normAutofit/>
          </a:bodyPr>
          <a:lstStyle/>
          <a:p>
            <a:r>
              <a:rPr lang="en-US" sz="4000" dirty="0"/>
              <a:t>Microwave Myths!</a:t>
            </a:r>
          </a:p>
        </p:txBody>
      </p:sp>
      <p:sp>
        <p:nvSpPr>
          <p:cNvPr id="3" name="Content Placeholder 2">
            <a:extLst>
              <a:ext uri="{FF2B5EF4-FFF2-40B4-BE49-F238E27FC236}">
                <a16:creationId xmlns:a16="http://schemas.microsoft.com/office/drawing/2014/main" id="{3409BA62-C004-50C7-A839-097223953C01}"/>
              </a:ext>
            </a:extLst>
          </p:cNvPr>
          <p:cNvSpPr>
            <a:spLocks noGrp="1"/>
          </p:cNvSpPr>
          <p:nvPr>
            <p:ph idx="1"/>
          </p:nvPr>
        </p:nvSpPr>
        <p:spPr>
          <a:xfrm>
            <a:off x="838197" y="1293962"/>
            <a:ext cx="6036736" cy="5064506"/>
          </a:xfrm>
        </p:spPr>
        <p:txBody>
          <a:bodyPr>
            <a:normAutofit/>
          </a:bodyPr>
          <a:lstStyle/>
          <a:p>
            <a:r>
              <a:rPr lang="en-US" sz="2400" dirty="0"/>
              <a:t>Microwaves are advertised by their </a:t>
            </a:r>
            <a:r>
              <a:rPr lang="en-US" sz="2400" u="sng" dirty="0"/>
              <a:t>COOKING POWER,</a:t>
            </a:r>
            <a:r>
              <a:rPr lang="en-US" sz="2400" dirty="0"/>
              <a:t> which is usually 30% to 35% </a:t>
            </a:r>
            <a:r>
              <a:rPr lang="en-US" sz="2400" u="sng" dirty="0"/>
              <a:t>LOWER</a:t>
            </a:r>
            <a:r>
              <a:rPr lang="en-US" sz="2400" dirty="0"/>
              <a:t> than the actual Watts they draw</a:t>
            </a:r>
          </a:p>
          <a:p>
            <a:r>
              <a:rPr lang="en-US" sz="2400" dirty="0"/>
              <a:t>Most Microwaves vary their cooking power</a:t>
            </a:r>
            <a:br>
              <a:rPr lang="en-US" sz="2400" dirty="0"/>
            </a:br>
            <a:r>
              <a:rPr lang="en-US" sz="2400" dirty="0"/>
              <a:t>by cycling </a:t>
            </a:r>
            <a:r>
              <a:rPr lang="en-US" sz="2400" u="sng" dirty="0"/>
              <a:t>full</a:t>
            </a:r>
            <a:r>
              <a:rPr lang="en-US" sz="2400" dirty="0"/>
              <a:t> power on and off. However,</a:t>
            </a:r>
            <a:br>
              <a:rPr lang="en-US" sz="2400" dirty="0"/>
            </a:br>
            <a:r>
              <a:rPr lang="en-US" sz="2400" u="sng" dirty="0"/>
              <a:t>INVERTER</a:t>
            </a:r>
            <a:r>
              <a:rPr lang="en-US" sz="2400" dirty="0"/>
              <a:t> microwaves actually run with</a:t>
            </a:r>
            <a:br>
              <a:rPr lang="en-US" sz="2400" dirty="0"/>
            </a:br>
            <a:r>
              <a:rPr lang="en-US" sz="2400" dirty="0"/>
              <a:t>lower watts on lower settings. This means that a power station that can’t output enough AC watts for high power may be able to still run an inverter microwave at a lower power level</a:t>
            </a:r>
          </a:p>
          <a:p>
            <a:r>
              <a:rPr lang="en-US" sz="2400" dirty="0"/>
              <a:t>Microwaves are </a:t>
            </a:r>
            <a:r>
              <a:rPr lang="en-US" sz="2400" u="sng" dirty="0"/>
              <a:t>not nearly as efficient</a:t>
            </a:r>
            <a:r>
              <a:rPr lang="en-US" sz="2400" dirty="0"/>
              <a:t> as other forms of electric cooking. Fast, but not efficient</a:t>
            </a:r>
          </a:p>
          <a:p>
            <a:endParaRPr lang="en-US" sz="2000" dirty="0"/>
          </a:p>
        </p:txBody>
      </p:sp>
      <p:pic>
        <p:nvPicPr>
          <p:cNvPr id="8" name="Picture 7">
            <a:extLst>
              <a:ext uri="{FF2B5EF4-FFF2-40B4-BE49-F238E27FC236}">
                <a16:creationId xmlns:a16="http://schemas.microsoft.com/office/drawing/2014/main" id="{809951F4-B765-06B6-07CB-34F2775AC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933" y="4283868"/>
            <a:ext cx="5077326" cy="1419225"/>
          </a:xfrm>
          <a:prstGeom prst="rect">
            <a:avLst/>
          </a:prstGeom>
        </p:spPr>
      </p:pic>
      <p:pic>
        <p:nvPicPr>
          <p:cNvPr id="7" name="Picture 6">
            <a:extLst>
              <a:ext uri="{FF2B5EF4-FFF2-40B4-BE49-F238E27FC236}">
                <a16:creationId xmlns:a16="http://schemas.microsoft.com/office/drawing/2014/main" id="{15D21C53-E336-C1FB-27E3-9F5D9324E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933" y="2052797"/>
            <a:ext cx="5077326" cy="1352550"/>
          </a:xfrm>
          <a:prstGeom prst="rect">
            <a:avLst/>
          </a:prstGeom>
        </p:spPr>
      </p:pic>
    </p:spTree>
    <p:extLst>
      <p:ext uri="{BB962C8B-B14F-4D97-AF65-F5344CB8AC3E}">
        <p14:creationId xmlns:p14="http://schemas.microsoft.com/office/powerpoint/2010/main" val="397681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7D18-A035-A15E-E0A9-A2734A0FC086}"/>
              </a:ext>
            </a:extLst>
          </p:cNvPr>
          <p:cNvSpPr>
            <a:spLocks noGrp="1"/>
          </p:cNvSpPr>
          <p:nvPr>
            <p:ph type="title"/>
          </p:nvPr>
        </p:nvSpPr>
        <p:spPr/>
        <p:txBody>
          <a:bodyPr/>
          <a:lstStyle/>
          <a:p>
            <a:r>
              <a:rPr lang="en-US" dirty="0"/>
              <a:t>Higher Watt Appliances Examples</a:t>
            </a:r>
          </a:p>
        </p:txBody>
      </p:sp>
      <p:sp>
        <p:nvSpPr>
          <p:cNvPr id="3" name="Content Placeholder 2">
            <a:extLst>
              <a:ext uri="{FF2B5EF4-FFF2-40B4-BE49-F238E27FC236}">
                <a16:creationId xmlns:a16="http://schemas.microsoft.com/office/drawing/2014/main" id="{9E605B43-2BEA-7D83-2E9B-6378B63BA422}"/>
              </a:ext>
            </a:extLst>
          </p:cNvPr>
          <p:cNvSpPr>
            <a:spLocks noGrp="1"/>
          </p:cNvSpPr>
          <p:nvPr>
            <p:ph idx="1"/>
          </p:nvPr>
        </p:nvSpPr>
        <p:spPr/>
        <p:txBody>
          <a:bodyPr/>
          <a:lstStyle/>
          <a:p>
            <a:r>
              <a:rPr lang="en-US" dirty="0"/>
              <a:t>Keurig - Brew one 8 oz cup of coffee: </a:t>
            </a:r>
          </a:p>
          <a:p>
            <a:pPr lvl="1"/>
            <a:r>
              <a:rPr lang="en-US" dirty="0"/>
              <a:t>1300 Watts, 2 mins, 30 Watt Hours</a:t>
            </a:r>
          </a:p>
          <a:p>
            <a:r>
              <a:rPr lang="en-US" dirty="0"/>
              <a:t>Microwave:</a:t>
            </a:r>
          </a:p>
          <a:p>
            <a:pPr lvl="1"/>
            <a:r>
              <a:rPr lang="en-US" dirty="0"/>
              <a:t>1100+ Watts, Heat can of Chunky soup: 2 to 3 mins,</a:t>
            </a:r>
            <a:br>
              <a:rPr lang="en-US" dirty="0"/>
            </a:br>
            <a:r>
              <a:rPr lang="en-US" dirty="0"/>
              <a:t>60 to 80 Watt Hours</a:t>
            </a:r>
          </a:p>
          <a:p>
            <a:r>
              <a:rPr lang="en-US" dirty="0"/>
              <a:t>Vitamix blender:</a:t>
            </a:r>
          </a:p>
          <a:p>
            <a:pPr lvl="1"/>
            <a:r>
              <a:rPr lang="en-US" dirty="0"/>
              <a:t>1400 Watts, Blend 16 oz smoothy: 2 minutes, 50 to 60 Watt Hours</a:t>
            </a:r>
          </a:p>
          <a:p>
            <a:r>
              <a:rPr lang="en-US" dirty="0"/>
              <a:t>George Foreman Grill</a:t>
            </a:r>
          </a:p>
          <a:p>
            <a:pPr lvl="1"/>
            <a:r>
              <a:rPr lang="en-US" dirty="0"/>
              <a:t>2 Person Model 760 Watts, Grill 2 burgers: 7 minutes, 90 Watt Hours</a:t>
            </a:r>
          </a:p>
          <a:p>
            <a:pPr lvl="1"/>
            <a:r>
              <a:rPr lang="en-US" dirty="0"/>
              <a:t>4 Person Model 1800 Watts, Grill 4 burgers: 7 minutes, 210 Watt Hours</a:t>
            </a:r>
          </a:p>
          <a:p>
            <a:endParaRPr lang="en-US" dirty="0"/>
          </a:p>
        </p:txBody>
      </p:sp>
      <p:pic>
        <p:nvPicPr>
          <p:cNvPr id="7" name="Picture 6" descr="A picture containing cup, coffee, indoor, kitchen appliance&#10;&#10;Description automatically generated">
            <a:extLst>
              <a:ext uri="{FF2B5EF4-FFF2-40B4-BE49-F238E27FC236}">
                <a16:creationId xmlns:a16="http://schemas.microsoft.com/office/drawing/2014/main" id="{478C4EA4-AA70-BB69-F142-0390C3C52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0685" y="1759016"/>
            <a:ext cx="1231185" cy="898765"/>
          </a:xfrm>
          <a:prstGeom prst="rect">
            <a:avLst/>
          </a:prstGeom>
        </p:spPr>
      </p:pic>
      <p:pic>
        <p:nvPicPr>
          <p:cNvPr id="9" name="Picture 8" descr="A picture containing text, monitor, microwave, appliance&#10;&#10;Description automatically generated">
            <a:extLst>
              <a:ext uri="{FF2B5EF4-FFF2-40B4-BE49-F238E27FC236}">
                <a16:creationId xmlns:a16="http://schemas.microsoft.com/office/drawing/2014/main" id="{50866682-245A-867D-D6AD-368155480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256" y="2922464"/>
            <a:ext cx="1415588" cy="815379"/>
          </a:xfrm>
          <a:prstGeom prst="rect">
            <a:avLst/>
          </a:prstGeom>
        </p:spPr>
      </p:pic>
      <p:pic>
        <p:nvPicPr>
          <p:cNvPr id="13" name="Picture 12" descr="A picture containing indoor, counter, blender, kitchen appliance&#10;&#10;Description automatically generated">
            <a:extLst>
              <a:ext uri="{FF2B5EF4-FFF2-40B4-BE49-F238E27FC236}">
                <a16:creationId xmlns:a16="http://schemas.microsoft.com/office/drawing/2014/main" id="{461FB23C-3D88-3D68-1317-0983F2414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446374" y="3849622"/>
            <a:ext cx="493092" cy="1129506"/>
          </a:xfrm>
          <a:prstGeom prst="rect">
            <a:avLst/>
          </a:prstGeom>
        </p:spPr>
      </p:pic>
      <p:pic>
        <p:nvPicPr>
          <p:cNvPr id="8" name="Picture 7">
            <a:extLst>
              <a:ext uri="{FF2B5EF4-FFF2-40B4-BE49-F238E27FC236}">
                <a16:creationId xmlns:a16="http://schemas.microsoft.com/office/drawing/2014/main" id="{4B678EA4-A0B0-FC8E-D61E-49AA889B59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6572" y="5243811"/>
            <a:ext cx="958272" cy="958272"/>
          </a:xfrm>
          <a:prstGeom prst="rect">
            <a:avLst/>
          </a:prstGeom>
        </p:spPr>
      </p:pic>
    </p:spTree>
    <p:extLst>
      <p:ext uri="{BB962C8B-B14F-4D97-AF65-F5344CB8AC3E}">
        <p14:creationId xmlns:p14="http://schemas.microsoft.com/office/powerpoint/2010/main" val="297121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908C-E369-AEDA-8C0C-F222C18433D5}"/>
              </a:ext>
            </a:extLst>
          </p:cNvPr>
          <p:cNvSpPr>
            <a:spLocks noGrp="1"/>
          </p:cNvSpPr>
          <p:nvPr>
            <p:ph type="title"/>
          </p:nvPr>
        </p:nvSpPr>
        <p:spPr/>
        <p:txBody>
          <a:bodyPr/>
          <a:lstStyle/>
          <a:p>
            <a:r>
              <a:rPr lang="en-US" dirty="0"/>
              <a:t>Portable Power Station Purchasing Tips</a:t>
            </a:r>
          </a:p>
        </p:txBody>
      </p:sp>
      <p:sp>
        <p:nvSpPr>
          <p:cNvPr id="3" name="Content Placeholder 2">
            <a:extLst>
              <a:ext uri="{FF2B5EF4-FFF2-40B4-BE49-F238E27FC236}">
                <a16:creationId xmlns:a16="http://schemas.microsoft.com/office/drawing/2014/main" id="{B7EE4105-D82B-6426-D0A5-B30F7071A216}"/>
              </a:ext>
            </a:extLst>
          </p:cNvPr>
          <p:cNvSpPr>
            <a:spLocks noGrp="1"/>
          </p:cNvSpPr>
          <p:nvPr>
            <p:ph idx="1"/>
          </p:nvPr>
        </p:nvSpPr>
        <p:spPr>
          <a:xfrm>
            <a:off x="838200" y="1337733"/>
            <a:ext cx="10354733" cy="5155142"/>
          </a:xfrm>
        </p:spPr>
        <p:txBody>
          <a:bodyPr>
            <a:normAutofit fontScale="92500" lnSpcReduction="10000"/>
          </a:bodyPr>
          <a:lstStyle/>
          <a:p>
            <a:r>
              <a:rPr lang="en-US" u="sng" dirty="0"/>
              <a:t>Buy a known brand</a:t>
            </a:r>
            <a:r>
              <a:rPr lang="en-US" dirty="0"/>
              <a:t>, especially if this is your only Power Station. You want a well made unit with a warranty that actually means something</a:t>
            </a:r>
          </a:p>
          <a:p>
            <a:r>
              <a:rPr lang="en-US" u="sng" dirty="0"/>
              <a:t>Only Buy LFP!</a:t>
            </a:r>
            <a:r>
              <a:rPr lang="en-US" dirty="0"/>
              <a:t> (LifePO4 or Lithium Iron Phosphate) batteries vs regular Lithium Ion. LFP, while slightly heavier, </a:t>
            </a:r>
            <a:r>
              <a:rPr lang="en-US" u="sng" dirty="0"/>
              <a:t>lasts 4x to 6x longer</a:t>
            </a:r>
            <a:r>
              <a:rPr lang="en-US" dirty="0"/>
              <a:t> and do NOT suffer from thermal runaway fires, making them dramatically safer</a:t>
            </a:r>
          </a:p>
          <a:p>
            <a:r>
              <a:rPr lang="en-US" dirty="0"/>
              <a:t>Current top brands:</a:t>
            </a:r>
          </a:p>
          <a:p>
            <a:pPr lvl="1"/>
            <a:r>
              <a:rPr lang="en-US" dirty="0" err="1"/>
              <a:t>Ecoflow</a:t>
            </a:r>
            <a:r>
              <a:rPr lang="en-US" dirty="0"/>
              <a:t> (slightly more expensive, OK customer service)</a:t>
            </a:r>
          </a:p>
          <a:p>
            <a:pPr lvl="1"/>
            <a:r>
              <a:rPr lang="en-US" dirty="0"/>
              <a:t>Anker (mid price &amp; OK customer service, but not as popular)</a:t>
            </a:r>
          </a:p>
          <a:p>
            <a:pPr lvl="1"/>
            <a:r>
              <a:rPr lang="en-US" dirty="0" err="1"/>
              <a:t>Jackery</a:t>
            </a:r>
            <a:r>
              <a:rPr lang="en-US" dirty="0"/>
              <a:t> (higher price, OK customer service) WARNING: </a:t>
            </a:r>
            <a:br>
              <a:rPr lang="en-US" dirty="0"/>
            </a:br>
            <a:r>
              <a:rPr lang="en-US" dirty="0"/>
              <a:t>ONLY their Plus models (300 Plus and 1000 Plus) have LFP batteries</a:t>
            </a:r>
          </a:p>
          <a:p>
            <a:pPr lvl="1"/>
            <a:r>
              <a:rPr lang="en-US" dirty="0" err="1"/>
              <a:t>Bluetti</a:t>
            </a:r>
            <a:r>
              <a:rPr lang="en-US" dirty="0"/>
              <a:t> (inexpensive, good products but </a:t>
            </a:r>
            <a:r>
              <a:rPr lang="en-US" u="sng" dirty="0"/>
              <a:t>poor customer service</a:t>
            </a:r>
            <a:r>
              <a:rPr lang="en-US" dirty="0"/>
              <a:t>)</a:t>
            </a:r>
          </a:p>
          <a:p>
            <a:pPr lvl="1"/>
            <a:r>
              <a:rPr lang="en-US" dirty="0"/>
              <a:t>Notable Budget Brand: OUPES,  surprisingly OK service &amp; quality on their smaller units, excellent Facebook group, very inexpensive (&lt; 50 cents / </a:t>
            </a:r>
            <a:r>
              <a:rPr lang="en-US" dirty="0" err="1"/>
              <a:t>Wh</a:t>
            </a:r>
            <a:r>
              <a:rPr lang="en-US" dirty="0"/>
              <a:t>)</a:t>
            </a:r>
          </a:p>
          <a:p>
            <a:pPr lvl="1"/>
            <a:r>
              <a:rPr lang="en-US" dirty="0"/>
              <a:t>Goal Zero - High cost &amp; generally behind in features </a:t>
            </a:r>
          </a:p>
        </p:txBody>
      </p:sp>
      <p:pic>
        <p:nvPicPr>
          <p:cNvPr id="5" name="Picture 4">
            <a:extLst>
              <a:ext uri="{FF2B5EF4-FFF2-40B4-BE49-F238E27FC236}">
                <a16:creationId xmlns:a16="http://schemas.microsoft.com/office/drawing/2014/main" id="{8A648C13-B101-E8C4-C2C6-56E318283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944" y="2419919"/>
            <a:ext cx="3343724" cy="3343724"/>
          </a:xfrm>
          <a:prstGeom prst="rect">
            <a:avLst/>
          </a:prstGeom>
        </p:spPr>
      </p:pic>
    </p:spTree>
    <p:extLst>
      <p:ext uri="{BB962C8B-B14F-4D97-AF65-F5344CB8AC3E}">
        <p14:creationId xmlns:p14="http://schemas.microsoft.com/office/powerpoint/2010/main" val="1219317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908C-E369-AEDA-8C0C-F222C18433D5}"/>
              </a:ext>
            </a:extLst>
          </p:cNvPr>
          <p:cNvSpPr>
            <a:spLocks noGrp="1"/>
          </p:cNvSpPr>
          <p:nvPr>
            <p:ph type="title"/>
          </p:nvPr>
        </p:nvSpPr>
        <p:spPr/>
        <p:txBody>
          <a:bodyPr/>
          <a:lstStyle/>
          <a:p>
            <a:r>
              <a:rPr lang="en-US" dirty="0"/>
              <a:t>Portable Power Station Purchasing Tips 2</a:t>
            </a:r>
          </a:p>
        </p:txBody>
      </p:sp>
      <p:sp>
        <p:nvSpPr>
          <p:cNvPr id="3" name="Content Placeholder 2">
            <a:extLst>
              <a:ext uri="{FF2B5EF4-FFF2-40B4-BE49-F238E27FC236}">
                <a16:creationId xmlns:a16="http://schemas.microsoft.com/office/drawing/2014/main" id="{B7EE4105-D82B-6426-D0A5-B30F7071A216}"/>
              </a:ext>
            </a:extLst>
          </p:cNvPr>
          <p:cNvSpPr>
            <a:spLocks noGrp="1"/>
          </p:cNvSpPr>
          <p:nvPr>
            <p:ph idx="1"/>
          </p:nvPr>
        </p:nvSpPr>
        <p:spPr>
          <a:xfrm>
            <a:off x="838200" y="1337733"/>
            <a:ext cx="10354733" cy="5155142"/>
          </a:xfrm>
        </p:spPr>
        <p:txBody>
          <a:bodyPr>
            <a:normAutofit/>
          </a:bodyPr>
          <a:lstStyle/>
          <a:p>
            <a:r>
              <a:rPr lang="en-US" dirty="0"/>
              <a:t>As of 2024, the </a:t>
            </a:r>
            <a:r>
              <a:rPr lang="en-US" u="sng" dirty="0"/>
              <a:t>LIST</a:t>
            </a:r>
            <a:r>
              <a:rPr lang="en-US" dirty="0"/>
              <a:t> price for mid sized Power Stations (500 to 1200 Stored Watt Hours) is $1.00 - 80 cents per Watt Hour BUT there are FREQUENT discounts. Shop for a price between 65 to 55 cents per Stored Watt Hour. Below 55 cents is a real steal for a name brand</a:t>
            </a:r>
          </a:p>
          <a:p>
            <a:r>
              <a:rPr lang="en-US" dirty="0"/>
              <a:t>Example: The Anker Solix C800 Plus shown below costs $499 (after coupon) so it is: $499 / 768 </a:t>
            </a:r>
            <a:r>
              <a:rPr lang="en-US" dirty="0" err="1"/>
              <a:t>Wh</a:t>
            </a:r>
            <a:r>
              <a:rPr lang="en-US" dirty="0"/>
              <a:t> (Stored Watt Hours) = about 65 cents per Watt Hour</a:t>
            </a:r>
          </a:p>
          <a:p>
            <a:r>
              <a:rPr lang="en-US" dirty="0"/>
              <a:t>All the major brands have sales</a:t>
            </a:r>
            <a:br>
              <a:rPr lang="en-US" dirty="0"/>
            </a:br>
            <a:r>
              <a:rPr lang="en-US" dirty="0"/>
              <a:t>regularly, NEVER PAY LIST PRICE!</a:t>
            </a:r>
          </a:p>
          <a:p>
            <a:pPr marL="0" indent="0">
              <a:buNone/>
            </a:pPr>
            <a:endParaRPr lang="en-US" dirty="0"/>
          </a:p>
        </p:txBody>
      </p:sp>
      <p:pic>
        <p:nvPicPr>
          <p:cNvPr id="5" name="Picture 4">
            <a:extLst>
              <a:ext uri="{FF2B5EF4-FFF2-40B4-BE49-F238E27FC236}">
                <a16:creationId xmlns:a16="http://schemas.microsoft.com/office/drawing/2014/main" id="{DB3B6E18-DCDD-9F74-C24A-30F098D7D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937928"/>
            <a:ext cx="5096933" cy="2214920"/>
          </a:xfrm>
          <a:prstGeom prst="rect">
            <a:avLst/>
          </a:prstGeom>
        </p:spPr>
      </p:pic>
    </p:spTree>
    <p:extLst>
      <p:ext uri="{BB962C8B-B14F-4D97-AF65-F5344CB8AC3E}">
        <p14:creationId xmlns:p14="http://schemas.microsoft.com/office/powerpoint/2010/main" val="384346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908C-E369-AEDA-8C0C-F222C18433D5}"/>
              </a:ext>
            </a:extLst>
          </p:cNvPr>
          <p:cNvSpPr>
            <a:spLocks noGrp="1"/>
          </p:cNvSpPr>
          <p:nvPr>
            <p:ph type="title"/>
          </p:nvPr>
        </p:nvSpPr>
        <p:spPr/>
        <p:txBody>
          <a:bodyPr/>
          <a:lstStyle/>
          <a:p>
            <a:r>
              <a:rPr lang="en-US" dirty="0"/>
              <a:t>Portable Power Station Purchasing Tips 3</a:t>
            </a:r>
          </a:p>
        </p:txBody>
      </p:sp>
      <p:sp>
        <p:nvSpPr>
          <p:cNvPr id="3" name="Content Placeholder 2">
            <a:extLst>
              <a:ext uri="{FF2B5EF4-FFF2-40B4-BE49-F238E27FC236}">
                <a16:creationId xmlns:a16="http://schemas.microsoft.com/office/drawing/2014/main" id="{B7EE4105-D82B-6426-D0A5-B30F7071A216}"/>
              </a:ext>
            </a:extLst>
          </p:cNvPr>
          <p:cNvSpPr>
            <a:spLocks noGrp="1"/>
          </p:cNvSpPr>
          <p:nvPr>
            <p:ph idx="1"/>
          </p:nvPr>
        </p:nvSpPr>
        <p:spPr>
          <a:xfrm>
            <a:off x="838200" y="1337733"/>
            <a:ext cx="10354733" cy="5155142"/>
          </a:xfrm>
        </p:spPr>
        <p:txBody>
          <a:bodyPr>
            <a:normAutofit/>
          </a:bodyPr>
          <a:lstStyle/>
          <a:p>
            <a:r>
              <a:rPr lang="en-US" dirty="0"/>
              <a:t>Right size the Power Station &amp; solar panels for your needs – remember the 3 Types of Watts: AC Output Watts, Stored Watt Hours &amp; Solar Input Watts!</a:t>
            </a:r>
          </a:p>
          <a:p>
            <a:r>
              <a:rPr lang="en-US" dirty="0"/>
              <a:t>Target having enough solar to charge the station in </a:t>
            </a:r>
            <a:r>
              <a:rPr lang="en-US" u="sng" dirty="0"/>
              <a:t>5 hours or less</a:t>
            </a:r>
          </a:p>
          <a:p>
            <a:r>
              <a:rPr lang="en-US" dirty="0"/>
              <a:t>The Power Station’s </a:t>
            </a:r>
            <a:r>
              <a:rPr lang="en-US" u="sng" dirty="0"/>
              <a:t>Solar Input Voltage</a:t>
            </a:r>
            <a:r>
              <a:rPr lang="en-US" dirty="0"/>
              <a:t> range </a:t>
            </a:r>
            <a:r>
              <a:rPr lang="en-US" u="sng" dirty="0"/>
              <a:t>must</a:t>
            </a:r>
            <a:r>
              <a:rPr lang="en-US" dirty="0"/>
              <a:t> cover the </a:t>
            </a:r>
            <a:r>
              <a:rPr lang="en-US" u="sng" dirty="0"/>
              <a:t>Open Circuit Voltage</a:t>
            </a:r>
            <a:r>
              <a:rPr lang="en-US" dirty="0"/>
              <a:t> of the solar panel(s)</a:t>
            </a:r>
            <a:endParaRPr lang="en-US" u="sng" dirty="0"/>
          </a:p>
          <a:p>
            <a:r>
              <a:rPr lang="en-US" dirty="0"/>
              <a:t>Compare the AC and DC output efficiency of the</a:t>
            </a:r>
            <a:br>
              <a:rPr lang="en-US" dirty="0"/>
            </a:br>
            <a:r>
              <a:rPr lang="en-US" dirty="0"/>
              <a:t>Portable Power Station. It can range from 70%</a:t>
            </a:r>
            <a:br>
              <a:rPr lang="en-US" dirty="0"/>
            </a:br>
            <a:r>
              <a:rPr lang="en-US" dirty="0"/>
              <a:t>(poor) to 85% (average) to 90% (excellent).</a:t>
            </a:r>
            <a:br>
              <a:rPr lang="en-US" dirty="0"/>
            </a:br>
            <a:r>
              <a:rPr lang="en-US" dirty="0"/>
              <a:t>More efficient output means you are getting</a:t>
            </a:r>
            <a:br>
              <a:rPr lang="en-US" dirty="0"/>
            </a:br>
            <a:r>
              <a:rPr lang="en-US" dirty="0"/>
              <a:t>more Stored Watt Hours for your dollars!</a:t>
            </a:r>
          </a:p>
          <a:p>
            <a:endParaRPr lang="en-US" dirty="0"/>
          </a:p>
        </p:txBody>
      </p:sp>
      <p:pic>
        <p:nvPicPr>
          <p:cNvPr id="5" name="Picture 4">
            <a:extLst>
              <a:ext uri="{FF2B5EF4-FFF2-40B4-BE49-F238E27FC236}">
                <a16:creationId xmlns:a16="http://schemas.microsoft.com/office/drawing/2014/main" id="{D007925B-3DBE-3C70-72BD-27AE9F061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5067" y="4132646"/>
            <a:ext cx="2988733" cy="2360230"/>
          </a:xfrm>
          <a:prstGeom prst="rect">
            <a:avLst/>
          </a:prstGeom>
        </p:spPr>
      </p:pic>
    </p:spTree>
    <p:extLst>
      <p:ext uri="{BB962C8B-B14F-4D97-AF65-F5344CB8AC3E}">
        <p14:creationId xmlns:p14="http://schemas.microsoft.com/office/powerpoint/2010/main" val="1289580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908C-E369-AEDA-8C0C-F222C18433D5}"/>
              </a:ext>
            </a:extLst>
          </p:cNvPr>
          <p:cNvSpPr>
            <a:spLocks noGrp="1"/>
          </p:cNvSpPr>
          <p:nvPr>
            <p:ph type="title"/>
          </p:nvPr>
        </p:nvSpPr>
        <p:spPr/>
        <p:txBody>
          <a:bodyPr/>
          <a:lstStyle/>
          <a:p>
            <a:r>
              <a:rPr lang="en-US" dirty="0"/>
              <a:t>Portable Power Station Purchasing Tips 4</a:t>
            </a:r>
          </a:p>
        </p:txBody>
      </p:sp>
      <p:sp>
        <p:nvSpPr>
          <p:cNvPr id="3" name="Content Placeholder 2">
            <a:extLst>
              <a:ext uri="{FF2B5EF4-FFF2-40B4-BE49-F238E27FC236}">
                <a16:creationId xmlns:a16="http://schemas.microsoft.com/office/drawing/2014/main" id="{B7EE4105-D82B-6426-D0A5-B30F7071A216}"/>
              </a:ext>
            </a:extLst>
          </p:cNvPr>
          <p:cNvSpPr>
            <a:spLocks noGrp="1"/>
          </p:cNvSpPr>
          <p:nvPr>
            <p:ph idx="1"/>
          </p:nvPr>
        </p:nvSpPr>
        <p:spPr>
          <a:xfrm>
            <a:off x="838200" y="1337733"/>
            <a:ext cx="10354733" cy="5155142"/>
          </a:xfrm>
        </p:spPr>
        <p:txBody>
          <a:bodyPr>
            <a:normAutofit/>
          </a:bodyPr>
          <a:lstStyle/>
          <a:p>
            <a:r>
              <a:rPr lang="en-US" dirty="0"/>
              <a:t>Watch reviews on the Power Station make/model </a:t>
            </a:r>
            <a:r>
              <a:rPr lang="en-US" u="sng" dirty="0"/>
              <a:t>before</a:t>
            </a:r>
            <a:r>
              <a:rPr lang="en-US" dirty="0"/>
              <a:t> you buy.</a:t>
            </a:r>
            <a:br>
              <a:rPr lang="en-US" dirty="0"/>
            </a:br>
            <a:r>
              <a:rPr lang="en-US" dirty="0"/>
              <a:t>Watch </a:t>
            </a:r>
            <a:r>
              <a:rPr lang="en-US" u="sng" dirty="0"/>
              <a:t>technical</a:t>
            </a:r>
            <a:r>
              <a:rPr lang="en-US" dirty="0"/>
              <a:t> reviewers (which makes it harder</a:t>
            </a:r>
            <a:br>
              <a:rPr lang="en-US" dirty="0"/>
            </a:br>
            <a:r>
              <a:rPr lang="en-US" dirty="0"/>
              <a:t>to miss/hide flaws) like these YouTubers: </a:t>
            </a:r>
          </a:p>
          <a:p>
            <a:pPr lvl="1"/>
            <a:r>
              <a:rPr lang="en-US" sz="2800" dirty="0" err="1"/>
              <a:t>HoboTech</a:t>
            </a:r>
            <a:r>
              <a:rPr lang="en-US" sz="2800" dirty="0"/>
              <a:t>, </a:t>
            </a:r>
            <a:r>
              <a:rPr lang="en-US" sz="2800" dirty="0" err="1"/>
              <a:t>Jasonoid</a:t>
            </a:r>
            <a:r>
              <a:rPr lang="en-US" sz="2800" dirty="0"/>
              <a:t>, </a:t>
            </a:r>
            <a:r>
              <a:rPr lang="en-US" sz="2800" dirty="0" err="1"/>
              <a:t>ReeWray</a:t>
            </a:r>
            <a:r>
              <a:rPr lang="en-US" sz="2800" dirty="0"/>
              <a:t> Outdoors</a:t>
            </a:r>
            <a:br>
              <a:rPr lang="en-US" sz="2800" dirty="0"/>
            </a:br>
            <a:r>
              <a:rPr lang="en-US" sz="2800" dirty="0"/>
              <a:t>Watch out for casual or overly glowing,</a:t>
            </a:r>
            <a:br>
              <a:rPr lang="en-US" sz="2800" dirty="0"/>
            </a:br>
            <a:r>
              <a:rPr lang="en-US" sz="2800" dirty="0"/>
              <a:t>sponsored reviews/ads for subpar systems (*cough*4Patriots*cough*)</a:t>
            </a:r>
          </a:p>
          <a:p>
            <a:r>
              <a:rPr lang="en-US" dirty="0"/>
              <a:t>Never buy a Power Station that doesn’t have “</a:t>
            </a:r>
            <a:r>
              <a:rPr lang="en-US" u="sng" dirty="0"/>
              <a:t>Pass Through Charging</a:t>
            </a:r>
            <a:r>
              <a:rPr lang="en-US" dirty="0"/>
              <a:t>”, which means it can power things while it is being charged</a:t>
            </a:r>
          </a:p>
          <a:p>
            <a:r>
              <a:rPr lang="en-US" dirty="0"/>
              <a:t>Wholesale clubs like Costco have good return policies &amp; carry </a:t>
            </a:r>
            <a:r>
              <a:rPr lang="en-US" dirty="0" err="1"/>
              <a:t>Ecoflow</a:t>
            </a:r>
            <a:r>
              <a:rPr lang="en-US" dirty="0"/>
              <a:t> &amp; </a:t>
            </a:r>
            <a:r>
              <a:rPr lang="en-US" dirty="0" err="1"/>
              <a:t>Jackery</a:t>
            </a:r>
            <a:r>
              <a:rPr lang="en-US" dirty="0"/>
              <a:t>, sometimes at good prices</a:t>
            </a:r>
          </a:p>
          <a:p>
            <a:endParaRPr lang="en-US" dirty="0"/>
          </a:p>
          <a:p>
            <a:endParaRPr lang="en-US" dirty="0"/>
          </a:p>
        </p:txBody>
      </p:sp>
      <p:pic>
        <p:nvPicPr>
          <p:cNvPr id="4" name="Picture 3">
            <a:extLst>
              <a:ext uri="{FF2B5EF4-FFF2-40B4-BE49-F238E27FC236}">
                <a16:creationId xmlns:a16="http://schemas.microsoft.com/office/drawing/2014/main" id="{7C3097DF-C57B-6D0E-1AF9-9090F63B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534" y="2041141"/>
            <a:ext cx="3107266" cy="1743739"/>
          </a:xfrm>
          <a:prstGeom prst="rect">
            <a:avLst/>
          </a:prstGeom>
        </p:spPr>
      </p:pic>
    </p:spTree>
    <p:extLst>
      <p:ext uri="{BB962C8B-B14F-4D97-AF65-F5344CB8AC3E}">
        <p14:creationId xmlns:p14="http://schemas.microsoft.com/office/powerpoint/2010/main" val="99741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B10E95-6C88-C35A-B1C8-060351BEDF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18397" y="1450555"/>
            <a:ext cx="1381336" cy="1381336"/>
          </a:xfrm>
          <a:prstGeom prst="rect">
            <a:avLst/>
          </a:prstGeom>
        </p:spPr>
      </p:pic>
      <p:sp>
        <p:nvSpPr>
          <p:cNvPr id="2" name="Title 1">
            <a:extLst>
              <a:ext uri="{FF2B5EF4-FFF2-40B4-BE49-F238E27FC236}">
                <a16:creationId xmlns:a16="http://schemas.microsoft.com/office/drawing/2014/main" id="{6F67148A-4759-D9EB-E97D-120365AE035F}"/>
              </a:ext>
            </a:extLst>
          </p:cNvPr>
          <p:cNvSpPr>
            <a:spLocks noGrp="1"/>
          </p:cNvSpPr>
          <p:nvPr>
            <p:ph type="title"/>
          </p:nvPr>
        </p:nvSpPr>
        <p:spPr/>
        <p:txBody>
          <a:bodyPr/>
          <a:lstStyle/>
          <a:p>
            <a:r>
              <a:rPr lang="en-US" dirty="0"/>
              <a:t>Low Watt Cooking Can Be Useful Every Day</a:t>
            </a:r>
          </a:p>
        </p:txBody>
      </p:sp>
      <p:sp>
        <p:nvSpPr>
          <p:cNvPr id="3" name="Content Placeholder 2">
            <a:extLst>
              <a:ext uri="{FF2B5EF4-FFF2-40B4-BE49-F238E27FC236}">
                <a16:creationId xmlns:a16="http://schemas.microsoft.com/office/drawing/2014/main" id="{F0C05268-91B4-8BD9-9A74-D316D0333AD6}"/>
              </a:ext>
            </a:extLst>
          </p:cNvPr>
          <p:cNvSpPr>
            <a:spLocks noGrp="1"/>
          </p:cNvSpPr>
          <p:nvPr>
            <p:ph idx="1"/>
          </p:nvPr>
        </p:nvSpPr>
        <p:spPr>
          <a:xfrm>
            <a:off x="838200" y="1690688"/>
            <a:ext cx="9042400" cy="4486275"/>
          </a:xfrm>
        </p:spPr>
        <p:txBody>
          <a:bodyPr>
            <a:normAutofit fontScale="92500" lnSpcReduction="20000"/>
          </a:bodyPr>
          <a:lstStyle/>
          <a:p>
            <a:r>
              <a:rPr lang="en-US" dirty="0"/>
              <a:t>Load up your </a:t>
            </a:r>
            <a:r>
              <a:rPr lang="en-US" dirty="0" err="1"/>
              <a:t>HotLogic</a:t>
            </a:r>
            <a:r>
              <a:rPr lang="en-US" dirty="0"/>
              <a:t> with left overs or a frozen meal and plug it in at work vs eating out. Within a year you will have easily saved enough for a Power Station, solar panel and every appliance mentioned here</a:t>
            </a:r>
          </a:p>
          <a:p>
            <a:r>
              <a:rPr lang="en-US" dirty="0"/>
              <a:t>Turn Camping into Glamping with lights, music &amp; hot meals with your Portable Power Station &amp; an Instant Pot. Especially with open fire bans in many campgrounds you may have limited ways of cooking anyway</a:t>
            </a:r>
          </a:p>
          <a:p>
            <a:r>
              <a:rPr lang="en-US" dirty="0"/>
              <a:t>Save money at hotels or dorms. Room service is expensive but having a small rice cooker means you can cook meals in your hotel/dorm even if they don’t provide/allow a microwave</a:t>
            </a:r>
          </a:p>
          <a:p>
            <a:r>
              <a:rPr lang="en-US" dirty="0"/>
              <a:t>Car, Van or RV living. With a folding solar panel, a Portable Power Station and some low watt appliances you can literally live &amp; cook out of your vehicle indefinitely - #vanlife</a:t>
            </a:r>
          </a:p>
        </p:txBody>
      </p:sp>
      <p:pic>
        <p:nvPicPr>
          <p:cNvPr id="5" name="Picture 4">
            <a:extLst>
              <a:ext uri="{FF2B5EF4-FFF2-40B4-BE49-F238E27FC236}">
                <a16:creationId xmlns:a16="http://schemas.microsoft.com/office/drawing/2014/main" id="{71772365-D910-1787-A310-D8225ED4195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86681" y="2696419"/>
            <a:ext cx="1381336" cy="1016154"/>
          </a:xfrm>
          <a:prstGeom prst="rect">
            <a:avLst/>
          </a:prstGeom>
        </p:spPr>
      </p:pic>
      <p:pic>
        <p:nvPicPr>
          <p:cNvPr id="7" name="Picture 6">
            <a:extLst>
              <a:ext uri="{FF2B5EF4-FFF2-40B4-BE49-F238E27FC236}">
                <a16:creationId xmlns:a16="http://schemas.microsoft.com/office/drawing/2014/main" id="{234A2E5E-8240-56D0-3274-2B2902CAA65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132983" y="3596950"/>
            <a:ext cx="1152164" cy="1396999"/>
          </a:xfrm>
          <a:prstGeom prst="rect">
            <a:avLst/>
          </a:prstGeom>
        </p:spPr>
      </p:pic>
      <p:pic>
        <p:nvPicPr>
          <p:cNvPr id="10" name="Picture 9">
            <a:extLst>
              <a:ext uri="{FF2B5EF4-FFF2-40B4-BE49-F238E27FC236}">
                <a16:creationId xmlns:a16="http://schemas.microsoft.com/office/drawing/2014/main" id="{505E894E-878D-55E7-7876-6DC997CE5B7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011289" y="4971195"/>
            <a:ext cx="1395552" cy="1083733"/>
          </a:xfrm>
          <a:prstGeom prst="rect">
            <a:avLst/>
          </a:prstGeom>
        </p:spPr>
      </p:pic>
    </p:spTree>
    <p:extLst>
      <p:ext uri="{BB962C8B-B14F-4D97-AF65-F5344CB8AC3E}">
        <p14:creationId xmlns:p14="http://schemas.microsoft.com/office/powerpoint/2010/main" val="2533204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DA3C0ED-C5AE-D69C-237A-844354FC151E}"/>
              </a:ext>
            </a:extLst>
          </p:cNvPr>
          <p:cNvSpPr txBox="1">
            <a:spLocks/>
          </p:cNvSpPr>
          <p:nvPr/>
        </p:nvSpPr>
        <p:spPr>
          <a:xfrm>
            <a:off x="838200" y="3556000"/>
            <a:ext cx="10515600" cy="29368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Make it a fun challenge! Take your Power Station &amp; Low Watt Appliances to the park and fix lunch. Not only will you learn to use your new, amazing tools but you might also realize that your only cutting board weighs 20 pounds, your pocket knife is way too small for kitchen work</a:t>
            </a:r>
            <a:br>
              <a:rPr lang="en-US" dirty="0"/>
            </a:br>
            <a:r>
              <a:rPr lang="en-US" dirty="0"/>
              <a:t>and you forgot to bring things like salt &amp; a can opener</a:t>
            </a:r>
            <a:br>
              <a:rPr lang="en-US" dirty="0"/>
            </a:br>
            <a:r>
              <a:rPr lang="en-US" dirty="0"/>
              <a:t>(or some other valuable ‘oops’ lessons)</a:t>
            </a:r>
          </a:p>
          <a:p>
            <a:r>
              <a:rPr lang="en-US" dirty="0"/>
              <a:t>Finally, test your Power Station with every appliance/solar</a:t>
            </a:r>
            <a:br>
              <a:rPr lang="en-US" dirty="0"/>
            </a:br>
            <a:r>
              <a:rPr lang="en-US" dirty="0"/>
              <a:t>panel you plan on using it with. Likely everything will work</a:t>
            </a:r>
            <a:br>
              <a:rPr lang="en-US" dirty="0"/>
            </a:br>
            <a:r>
              <a:rPr lang="en-US" dirty="0"/>
              <a:t>fine but, if not, you want to know before a emergency</a:t>
            </a:r>
          </a:p>
          <a:p>
            <a:endParaRPr lang="en-US" dirty="0"/>
          </a:p>
        </p:txBody>
      </p:sp>
      <p:sp>
        <p:nvSpPr>
          <p:cNvPr id="2" name="Title 1">
            <a:extLst>
              <a:ext uri="{FF2B5EF4-FFF2-40B4-BE49-F238E27FC236}">
                <a16:creationId xmlns:a16="http://schemas.microsoft.com/office/drawing/2014/main" id="{77A60427-6B9D-83A4-B1E1-A96B7D27B6AD}"/>
              </a:ext>
            </a:extLst>
          </p:cNvPr>
          <p:cNvSpPr>
            <a:spLocks noGrp="1"/>
          </p:cNvSpPr>
          <p:nvPr>
            <p:ph type="title"/>
          </p:nvPr>
        </p:nvSpPr>
        <p:spPr/>
        <p:txBody>
          <a:bodyPr/>
          <a:lstStyle/>
          <a:p>
            <a:r>
              <a:rPr lang="en-US" dirty="0"/>
              <a:t>Finally, My #1 Takeaway: </a:t>
            </a:r>
            <a:r>
              <a:rPr lang="en-US" u="sng" dirty="0"/>
              <a:t>Practice</a:t>
            </a:r>
          </a:p>
        </p:txBody>
      </p:sp>
      <p:sp>
        <p:nvSpPr>
          <p:cNvPr id="3" name="Content Placeholder 2">
            <a:extLst>
              <a:ext uri="{FF2B5EF4-FFF2-40B4-BE49-F238E27FC236}">
                <a16:creationId xmlns:a16="http://schemas.microsoft.com/office/drawing/2014/main" id="{E0972BFD-A93E-A357-B912-40E57C4F20B4}"/>
              </a:ext>
            </a:extLst>
          </p:cNvPr>
          <p:cNvSpPr>
            <a:spLocks noGrp="1"/>
          </p:cNvSpPr>
          <p:nvPr>
            <p:ph idx="1"/>
          </p:nvPr>
        </p:nvSpPr>
        <p:spPr>
          <a:xfrm>
            <a:off x="838200" y="1507067"/>
            <a:ext cx="10515600" cy="2048933"/>
          </a:xfrm>
        </p:spPr>
        <p:txBody>
          <a:bodyPr>
            <a:normAutofit fontScale="85000" lnSpcReduction="10000"/>
          </a:bodyPr>
          <a:lstStyle/>
          <a:p>
            <a:r>
              <a:rPr lang="en-US" sz="3100" b="1" dirty="0"/>
              <a:t>Don’t wait until an actual disaster to practice your preparedness</a:t>
            </a:r>
            <a:r>
              <a:rPr lang="en-US" sz="3100" dirty="0"/>
              <a:t>!</a:t>
            </a:r>
          </a:p>
          <a:p>
            <a:r>
              <a:rPr lang="en-US" sz="3100" dirty="0"/>
              <a:t>A LFP Power Station should still hold 80% of it’s rated Watt Hours after 3000 full cycles. That is over 8 years of daily cycling, so feel free to use it!</a:t>
            </a:r>
          </a:p>
          <a:p>
            <a:r>
              <a:rPr lang="en-US" sz="3100" dirty="0"/>
              <a:t>Strut your low watt stuff – fix cinnamon rolls in a Dash Mini rice cooker, Instant Pot cheesecake or </a:t>
            </a:r>
            <a:r>
              <a:rPr lang="en-US" sz="3100" dirty="0" err="1"/>
              <a:t>HotLogic</a:t>
            </a:r>
            <a:r>
              <a:rPr lang="en-US" sz="3100" dirty="0"/>
              <a:t> Italian chicken (all amazing, btw)</a:t>
            </a:r>
          </a:p>
          <a:p>
            <a:endParaRPr lang="en-US" dirty="0"/>
          </a:p>
        </p:txBody>
      </p:sp>
      <p:pic>
        <p:nvPicPr>
          <p:cNvPr id="5" name="Picture 4">
            <a:extLst>
              <a:ext uri="{FF2B5EF4-FFF2-40B4-BE49-F238E27FC236}">
                <a16:creationId xmlns:a16="http://schemas.microsoft.com/office/drawing/2014/main" id="{E0B5DA7A-C908-B062-FEA6-791F634D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294" y="4512730"/>
            <a:ext cx="2156506" cy="1903942"/>
          </a:xfrm>
          <a:prstGeom prst="rect">
            <a:avLst/>
          </a:prstGeom>
        </p:spPr>
      </p:pic>
    </p:spTree>
    <p:extLst>
      <p:ext uri="{BB962C8B-B14F-4D97-AF65-F5344CB8AC3E}">
        <p14:creationId xmlns:p14="http://schemas.microsoft.com/office/powerpoint/2010/main" val="1605223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71514-3882-FEFF-0B62-98E6DA96CF13}"/>
              </a:ext>
            </a:extLst>
          </p:cNvPr>
          <p:cNvSpPr>
            <a:spLocks noGrp="1"/>
          </p:cNvSpPr>
          <p:nvPr>
            <p:ph type="title"/>
          </p:nvPr>
        </p:nvSpPr>
        <p:spPr/>
        <p:txBody>
          <a:bodyPr/>
          <a:lstStyle/>
          <a:p>
            <a:r>
              <a:rPr lang="en-US" dirty="0"/>
              <a:t>Advantages: (Part 2)</a:t>
            </a:r>
          </a:p>
        </p:txBody>
      </p:sp>
      <p:sp>
        <p:nvSpPr>
          <p:cNvPr id="3" name="Content Placeholder 2">
            <a:extLst>
              <a:ext uri="{FF2B5EF4-FFF2-40B4-BE49-F238E27FC236}">
                <a16:creationId xmlns:a16="http://schemas.microsoft.com/office/drawing/2014/main" id="{A421BE33-7C24-A542-FEA0-14668B9428D2}"/>
              </a:ext>
            </a:extLst>
          </p:cNvPr>
          <p:cNvSpPr>
            <a:spLocks noGrp="1"/>
          </p:cNvSpPr>
          <p:nvPr>
            <p:ph idx="1"/>
          </p:nvPr>
        </p:nvSpPr>
        <p:spPr>
          <a:xfrm>
            <a:off x="838200" y="1463027"/>
            <a:ext cx="10515600" cy="4486275"/>
          </a:xfrm>
        </p:spPr>
        <p:txBody>
          <a:bodyPr/>
          <a:lstStyle/>
          <a:p>
            <a:r>
              <a:rPr lang="en-US" dirty="0"/>
              <a:t>NOT JUST FOR HEATING FOOD</a:t>
            </a:r>
          </a:p>
          <a:p>
            <a:pPr lvl="1"/>
            <a:r>
              <a:rPr lang="en-US" dirty="0"/>
              <a:t>A Portable Power Station can also run: DC fridge, LED lights, blenders, food processors, dehydrators and even a small grain mill to keep you cooking</a:t>
            </a:r>
          </a:p>
          <a:p>
            <a:r>
              <a:rPr lang="en-US" dirty="0"/>
              <a:t>STEALTHY</a:t>
            </a:r>
          </a:p>
          <a:p>
            <a:pPr lvl="1"/>
            <a:r>
              <a:rPr lang="en-US" dirty="0"/>
              <a:t>No need to cook outdoors, make lots of smoke or trips to gather expendable resources (IF they are available). Often, food smells are more contained too</a:t>
            </a:r>
          </a:p>
          <a:p>
            <a:r>
              <a:rPr lang="en-US" dirty="0"/>
              <a:t>RENEWABLE</a:t>
            </a:r>
          </a:p>
          <a:p>
            <a:pPr lvl="1"/>
            <a:r>
              <a:rPr lang="en-US" dirty="0"/>
              <a:t>With solar panels you can recharge your Portable Power Station for years, even decades</a:t>
            </a:r>
            <a:endParaRPr lang="en-US" sz="6600" dirty="0">
              <a:solidFill>
                <a:srgbClr val="00B050"/>
              </a:solidFill>
            </a:endParaRPr>
          </a:p>
          <a:p>
            <a:endParaRPr lang="en-US" dirty="0"/>
          </a:p>
        </p:txBody>
      </p:sp>
      <p:grpSp>
        <p:nvGrpSpPr>
          <p:cNvPr id="4" name="Group 3">
            <a:extLst>
              <a:ext uri="{FF2B5EF4-FFF2-40B4-BE49-F238E27FC236}">
                <a16:creationId xmlns:a16="http://schemas.microsoft.com/office/drawing/2014/main" id="{6F0526A3-5C4A-A2C0-6B80-C36DE005FBE4}"/>
              </a:ext>
            </a:extLst>
          </p:cNvPr>
          <p:cNvGrpSpPr/>
          <p:nvPr/>
        </p:nvGrpSpPr>
        <p:grpSpPr>
          <a:xfrm>
            <a:off x="3419687" y="4692458"/>
            <a:ext cx="6289327" cy="1407297"/>
            <a:chOff x="2949366" y="5085062"/>
            <a:chExt cx="6332910" cy="1417049"/>
          </a:xfrm>
        </p:grpSpPr>
        <p:pic>
          <p:nvPicPr>
            <p:cNvPr id="15" name="Picture 14" descr="A picture containing spice, food&#10;&#10;Description automatically generated">
              <a:extLst>
                <a:ext uri="{FF2B5EF4-FFF2-40B4-BE49-F238E27FC236}">
                  <a16:creationId xmlns:a16="http://schemas.microsoft.com/office/drawing/2014/main" id="{A55DB857-46CC-5A34-CA61-3120D6F96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782" y="5277393"/>
              <a:ext cx="1384272" cy="922623"/>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5DCD6D32-25B9-2577-D239-2AB6FB62A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032" y="5158959"/>
              <a:ext cx="744681" cy="1152941"/>
            </a:xfrm>
            <a:prstGeom prst="rect">
              <a:avLst/>
            </a:prstGeom>
          </p:spPr>
        </p:pic>
        <p:sp>
          <p:nvSpPr>
            <p:cNvPr id="18" name="Multiplication Sign 17">
              <a:extLst>
                <a:ext uri="{FF2B5EF4-FFF2-40B4-BE49-F238E27FC236}">
                  <a16:creationId xmlns:a16="http://schemas.microsoft.com/office/drawing/2014/main" id="{9FF55D2B-E820-A9D8-C0C5-08A7FB442223}"/>
                </a:ext>
              </a:extLst>
            </p:cNvPr>
            <p:cNvSpPr/>
            <p:nvPr/>
          </p:nvSpPr>
          <p:spPr>
            <a:xfrm>
              <a:off x="2949366" y="5412567"/>
              <a:ext cx="1032030" cy="89933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528202-0FEC-C8DB-91B5-965BF7AF8BB9}"/>
                </a:ext>
              </a:extLst>
            </p:cNvPr>
            <p:cNvSpPr/>
            <p:nvPr/>
          </p:nvSpPr>
          <p:spPr>
            <a:xfrm>
              <a:off x="5572906" y="5145895"/>
              <a:ext cx="1032031" cy="1323439"/>
            </a:xfrm>
            <a:prstGeom prst="rect">
              <a:avLst/>
            </a:prstGeom>
            <a:noFill/>
          </p:spPr>
          <p:txBody>
            <a:bodyPr wrap="square" lIns="91440" tIns="45720" rIns="91440" bIns="45720">
              <a:spAutoFit/>
            </a:bodyPr>
            <a:lstStyle/>
            <a:p>
              <a:pPr algn="ctr"/>
              <a:r>
                <a:rPr lang="en-US" sz="80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p>
          </p:txBody>
        </p:sp>
        <p:pic>
          <p:nvPicPr>
            <p:cNvPr id="23" name="Picture 22" descr="A picture containing solar cell, outdoor object&#10;&#10;Description automatically generated">
              <a:extLst>
                <a:ext uri="{FF2B5EF4-FFF2-40B4-BE49-F238E27FC236}">
                  <a16:creationId xmlns:a16="http://schemas.microsoft.com/office/drawing/2014/main" id="{6F3D61F1-0620-53F8-25D1-5D47693A7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7805" y="5085062"/>
              <a:ext cx="1304471" cy="1304471"/>
            </a:xfrm>
            <a:prstGeom prst="rect">
              <a:avLst/>
            </a:prstGeom>
          </p:spPr>
        </p:pic>
        <p:sp>
          <p:nvSpPr>
            <p:cNvPr id="21" name="TextBox 20">
              <a:extLst>
                <a:ext uri="{FF2B5EF4-FFF2-40B4-BE49-F238E27FC236}">
                  <a16:creationId xmlns:a16="http://schemas.microsoft.com/office/drawing/2014/main" id="{B8934B9F-404F-5CA9-0F2E-7786953B5EEA}"/>
                </a:ext>
              </a:extLst>
            </p:cNvPr>
            <p:cNvSpPr txBox="1"/>
            <p:nvPr/>
          </p:nvSpPr>
          <p:spPr>
            <a:xfrm>
              <a:off x="8113922" y="5178672"/>
              <a:ext cx="629332" cy="1323439"/>
            </a:xfrm>
            <a:prstGeom prst="rect">
              <a:avLst/>
            </a:prstGeom>
            <a:noFill/>
          </p:spPr>
          <p:txBody>
            <a:bodyPr wrap="square" rtlCol="0">
              <a:spAutoFit/>
            </a:bodyPr>
            <a:lstStyle/>
            <a:p>
              <a:r>
                <a:rPr lang="en-US" sz="8000" b="1" dirty="0">
                  <a:solidFill>
                    <a:srgbClr val="00B050"/>
                  </a:solidFill>
                  <a:sym typeface="Wingdings" panose="05000000000000000000" pitchFamily="2" charset="2"/>
                </a:rPr>
                <a:t></a:t>
              </a:r>
              <a:endParaRPr lang="en-US" dirty="0"/>
            </a:p>
          </p:txBody>
        </p:sp>
      </p:grpSp>
      <p:sp>
        <p:nvSpPr>
          <p:cNvPr id="6" name="Rectangle 5">
            <a:extLst>
              <a:ext uri="{FF2B5EF4-FFF2-40B4-BE49-F238E27FC236}">
                <a16:creationId xmlns:a16="http://schemas.microsoft.com/office/drawing/2014/main" id="{413FABE4-2FBA-F1A2-17CA-29E5B72B4A08}"/>
              </a:ext>
            </a:extLst>
          </p:cNvPr>
          <p:cNvSpPr/>
          <p:nvPr/>
        </p:nvSpPr>
        <p:spPr>
          <a:xfrm>
            <a:off x="2910220" y="5805593"/>
            <a:ext cx="7254832" cy="523220"/>
          </a:xfrm>
          <a:prstGeom prst="rect">
            <a:avLst/>
          </a:prstGeom>
          <a:no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rPr>
              <a:t>Fuels you can gather locally</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3790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6A6E-66D8-A5D6-407B-5527B47B71D9}"/>
              </a:ext>
            </a:extLst>
          </p:cNvPr>
          <p:cNvSpPr>
            <a:spLocks noGrp="1"/>
          </p:cNvSpPr>
          <p:nvPr>
            <p:ph type="title"/>
          </p:nvPr>
        </p:nvSpPr>
        <p:spPr/>
        <p:txBody>
          <a:bodyPr/>
          <a:lstStyle/>
          <a:p>
            <a:r>
              <a:rPr lang="en-US" dirty="0"/>
              <a:t>What are the </a:t>
            </a:r>
            <a:r>
              <a:rPr lang="en-US" u="sng" dirty="0"/>
              <a:t>disadvantages</a:t>
            </a:r>
            <a:r>
              <a:rPr lang="en-US" dirty="0"/>
              <a:t> to cooking with a Power Station?</a:t>
            </a:r>
          </a:p>
        </p:txBody>
      </p:sp>
      <p:sp>
        <p:nvSpPr>
          <p:cNvPr id="3" name="Content Placeholder 2">
            <a:extLst>
              <a:ext uri="{FF2B5EF4-FFF2-40B4-BE49-F238E27FC236}">
                <a16:creationId xmlns:a16="http://schemas.microsoft.com/office/drawing/2014/main" id="{4134E5D6-CF1C-239A-E6B0-3674F29DE7FB}"/>
              </a:ext>
            </a:extLst>
          </p:cNvPr>
          <p:cNvSpPr>
            <a:spLocks noGrp="1"/>
          </p:cNvSpPr>
          <p:nvPr>
            <p:ph idx="1"/>
          </p:nvPr>
        </p:nvSpPr>
        <p:spPr>
          <a:xfrm>
            <a:off x="838200" y="1825624"/>
            <a:ext cx="10515600" cy="4778375"/>
          </a:xfrm>
        </p:spPr>
        <p:txBody>
          <a:bodyPr>
            <a:normAutofit lnSpcReduction="10000"/>
          </a:bodyPr>
          <a:lstStyle/>
          <a:p>
            <a:r>
              <a:rPr lang="en-US" dirty="0"/>
              <a:t>Small &amp; affordable Portable Power Stations don’t store a lot of electricity so don’t expect to use your full-sized stove top or toaster oven. You can power your whole house with a large enough system but this guide is for the more affordable &amp; portable Power Stations</a:t>
            </a:r>
          </a:p>
          <a:p>
            <a:r>
              <a:rPr lang="en-US" dirty="0"/>
              <a:t>Since cooking with electricity can use a lot of the stored energy in your Power Station, you will need to “Mind Your Watts” using the tips given here</a:t>
            </a:r>
          </a:p>
          <a:p>
            <a:r>
              <a:rPr lang="en-US" dirty="0"/>
              <a:t>To get beyond a short-term emergency you will need a</a:t>
            </a:r>
            <a:br>
              <a:rPr lang="en-US" dirty="0"/>
            </a:br>
            <a:r>
              <a:rPr lang="en-US" dirty="0"/>
              <a:t>way to replace the power stored in your Portable Power</a:t>
            </a:r>
            <a:br>
              <a:rPr lang="en-US" dirty="0"/>
            </a:br>
            <a:r>
              <a:rPr lang="en-US" dirty="0"/>
              <a:t>Station. For that you will need solar panels, car/truck</a:t>
            </a:r>
            <a:br>
              <a:rPr lang="en-US" dirty="0"/>
            </a:br>
            <a:r>
              <a:rPr lang="en-US" dirty="0"/>
              <a:t>cigarette lighter plug, generator and/or accessible AC wall</a:t>
            </a:r>
            <a:br>
              <a:rPr lang="en-US" dirty="0"/>
            </a:br>
            <a:r>
              <a:rPr lang="en-US" dirty="0"/>
              <a:t>plug to recharge</a:t>
            </a:r>
          </a:p>
        </p:txBody>
      </p:sp>
      <p:pic>
        <p:nvPicPr>
          <p:cNvPr id="7" name="Picture 6">
            <a:extLst>
              <a:ext uri="{FF2B5EF4-FFF2-40B4-BE49-F238E27FC236}">
                <a16:creationId xmlns:a16="http://schemas.microsoft.com/office/drawing/2014/main" id="{ED5BBF7A-F02C-D8CB-B0A2-13E63ABFBE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84267" y="4083300"/>
            <a:ext cx="1769533" cy="2409576"/>
          </a:xfrm>
          <a:prstGeom prst="rect">
            <a:avLst/>
          </a:prstGeom>
        </p:spPr>
      </p:pic>
    </p:spTree>
    <p:extLst>
      <p:ext uri="{BB962C8B-B14F-4D97-AF65-F5344CB8AC3E}">
        <p14:creationId xmlns:p14="http://schemas.microsoft.com/office/powerpoint/2010/main" val="171370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79D9-2147-737A-E6C7-55DDDB269B09}"/>
              </a:ext>
            </a:extLst>
          </p:cNvPr>
          <p:cNvSpPr>
            <a:spLocks noGrp="1"/>
          </p:cNvSpPr>
          <p:nvPr>
            <p:ph type="title"/>
          </p:nvPr>
        </p:nvSpPr>
        <p:spPr/>
        <p:txBody>
          <a:bodyPr/>
          <a:lstStyle/>
          <a:p>
            <a:r>
              <a:rPr lang="en-US" dirty="0"/>
              <a:t>Your Solar Powered Bank Account</a:t>
            </a:r>
          </a:p>
        </p:txBody>
      </p:sp>
      <p:pic>
        <p:nvPicPr>
          <p:cNvPr id="7" name="Picture 6" descr="A picture containing kitchenware, cooker&#10;&#10;Description automatically generated">
            <a:extLst>
              <a:ext uri="{FF2B5EF4-FFF2-40B4-BE49-F238E27FC236}">
                <a16:creationId xmlns:a16="http://schemas.microsoft.com/office/drawing/2014/main" id="{DD30AD1E-FB89-FF4E-1F67-BD1542BFC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734" y="4144099"/>
            <a:ext cx="1804666" cy="1835170"/>
          </a:xfrm>
          <a:prstGeom prst="rect">
            <a:avLst/>
          </a:prstGeom>
        </p:spPr>
      </p:pic>
      <p:pic>
        <p:nvPicPr>
          <p:cNvPr id="9" name="Picture 8" descr="A picture containing solar cell, outdoor object&#10;&#10;Description automatically generated">
            <a:extLst>
              <a:ext uri="{FF2B5EF4-FFF2-40B4-BE49-F238E27FC236}">
                <a16:creationId xmlns:a16="http://schemas.microsoft.com/office/drawing/2014/main" id="{E55A7BC6-4DC7-C436-7DC7-E6A0B42D7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51604"/>
            <a:ext cx="2741271" cy="2741271"/>
          </a:xfrm>
          <a:prstGeom prst="rect">
            <a:avLst/>
          </a:prstGeom>
        </p:spPr>
      </p:pic>
      <p:sp>
        <p:nvSpPr>
          <p:cNvPr id="10" name="Arrow: Right 9">
            <a:extLst>
              <a:ext uri="{FF2B5EF4-FFF2-40B4-BE49-F238E27FC236}">
                <a16:creationId xmlns:a16="http://schemas.microsoft.com/office/drawing/2014/main" id="{974DE838-6449-B2F6-3771-3BA3B7ED651E}"/>
              </a:ext>
            </a:extLst>
          </p:cNvPr>
          <p:cNvSpPr/>
          <p:nvPr/>
        </p:nvSpPr>
        <p:spPr>
          <a:xfrm>
            <a:off x="3944983" y="4820194"/>
            <a:ext cx="96665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ADB80BD3-A7A0-F284-3520-28395838FB1B}"/>
              </a:ext>
            </a:extLst>
          </p:cNvPr>
          <p:cNvSpPr/>
          <p:nvPr/>
        </p:nvSpPr>
        <p:spPr>
          <a:xfrm>
            <a:off x="7961382" y="4823459"/>
            <a:ext cx="966651" cy="653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E5BDE1F-F348-6DD0-1927-C739C756FC1E}"/>
              </a:ext>
            </a:extLst>
          </p:cNvPr>
          <p:cNvSpPr txBox="1"/>
          <p:nvPr/>
        </p:nvSpPr>
        <p:spPr>
          <a:xfrm>
            <a:off x="1516685" y="3566938"/>
            <a:ext cx="1689100" cy="400110"/>
          </a:xfrm>
          <a:prstGeom prst="rect">
            <a:avLst/>
          </a:prstGeom>
          <a:noFill/>
        </p:spPr>
        <p:txBody>
          <a:bodyPr wrap="square" rtlCol="0">
            <a:spAutoFit/>
          </a:bodyPr>
          <a:lstStyle/>
          <a:p>
            <a:r>
              <a:rPr lang="en-US" sz="2000" dirty="0"/>
              <a:t>Your “Income”</a:t>
            </a:r>
          </a:p>
        </p:txBody>
      </p:sp>
      <p:sp>
        <p:nvSpPr>
          <p:cNvPr id="13" name="TextBox 12">
            <a:extLst>
              <a:ext uri="{FF2B5EF4-FFF2-40B4-BE49-F238E27FC236}">
                <a16:creationId xmlns:a16="http://schemas.microsoft.com/office/drawing/2014/main" id="{D00C74E2-9E58-2CAE-956D-8749BA4D6B02}"/>
              </a:ext>
            </a:extLst>
          </p:cNvPr>
          <p:cNvSpPr txBox="1"/>
          <p:nvPr/>
        </p:nvSpPr>
        <p:spPr>
          <a:xfrm>
            <a:off x="5078010" y="3566938"/>
            <a:ext cx="2813157" cy="400110"/>
          </a:xfrm>
          <a:prstGeom prst="rect">
            <a:avLst/>
          </a:prstGeom>
          <a:noFill/>
        </p:spPr>
        <p:txBody>
          <a:bodyPr wrap="square" rtlCol="0">
            <a:spAutoFit/>
          </a:bodyPr>
          <a:lstStyle/>
          <a:p>
            <a:r>
              <a:rPr lang="en-US" sz="2000" dirty="0"/>
              <a:t>Your “Bank Account”</a:t>
            </a:r>
          </a:p>
        </p:txBody>
      </p:sp>
      <p:sp>
        <p:nvSpPr>
          <p:cNvPr id="14" name="TextBox 13">
            <a:extLst>
              <a:ext uri="{FF2B5EF4-FFF2-40B4-BE49-F238E27FC236}">
                <a16:creationId xmlns:a16="http://schemas.microsoft.com/office/drawing/2014/main" id="{E47C1349-E678-E0F3-FB94-F7F7859B1904}"/>
              </a:ext>
            </a:extLst>
          </p:cNvPr>
          <p:cNvSpPr txBox="1"/>
          <p:nvPr/>
        </p:nvSpPr>
        <p:spPr>
          <a:xfrm>
            <a:off x="9237306" y="3566938"/>
            <a:ext cx="1939594" cy="400110"/>
          </a:xfrm>
          <a:prstGeom prst="rect">
            <a:avLst/>
          </a:prstGeom>
          <a:noFill/>
        </p:spPr>
        <p:txBody>
          <a:bodyPr wrap="square" rtlCol="0">
            <a:spAutoFit/>
          </a:bodyPr>
          <a:lstStyle/>
          <a:p>
            <a:r>
              <a:rPr lang="en-US" sz="2000" dirty="0"/>
              <a:t>Your “Expenses”</a:t>
            </a:r>
          </a:p>
        </p:txBody>
      </p:sp>
      <p:sp>
        <p:nvSpPr>
          <p:cNvPr id="15" name="TextBox 14">
            <a:extLst>
              <a:ext uri="{FF2B5EF4-FFF2-40B4-BE49-F238E27FC236}">
                <a16:creationId xmlns:a16="http://schemas.microsoft.com/office/drawing/2014/main" id="{0F25D2B0-D802-B0D5-12D9-B9FBA13BAFCF}"/>
              </a:ext>
            </a:extLst>
          </p:cNvPr>
          <p:cNvSpPr txBox="1"/>
          <p:nvPr/>
        </p:nvSpPr>
        <p:spPr>
          <a:xfrm>
            <a:off x="838200" y="1574005"/>
            <a:ext cx="10515600" cy="1815882"/>
          </a:xfrm>
          <a:prstGeom prst="rect">
            <a:avLst/>
          </a:prstGeom>
          <a:noFill/>
        </p:spPr>
        <p:txBody>
          <a:bodyPr wrap="square" rtlCol="0">
            <a:spAutoFit/>
          </a:bodyPr>
          <a:lstStyle/>
          <a:p>
            <a:r>
              <a:rPr lang="en-US" sz="2800" dirty="0"/>
              <a:t>Make sure the amount of power you are putting into your Power Station (your “bank account”) at least equals what you draw out &amp; “spend” over time. Remember, with solar panels you literally need to “Save for a Rainy Day”</a:t>
            </a:r>
          </a:p>
        </p:txBody>
      </p:sp>
      <p:pic>
        <p:nvPicPr>
          <p:cNvPr id="4" name="Picture 3">
            <a:extLst>
              <a:ext uri="{FF2B5EF4-FFF2-40B4-BE49-F238E27FC236}">
                <a16:creationId xmlns:a16="http://schemas.microsoft.com/office/drawing/2014/main" id="{7CE9FC4E-0ED3-BEFA-9F9F-97B803BB5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959" y="3472849"/>
            <a:ext cx="3347832" cy="3347832"/>
          </a:xfrm>
          <a:prstGeom prst="rect">
            <a:avLst/>
          </a:prstGeom>
        </p:spPr>
      </p:pic>
    </p:spTree>
    <p:extLst>
      <p:ext uri="{BB962C8B-B14F-4D97-AF65-F5344CB8AC3E}">
        <p14:creationId xmlns:p14="http://schemas.microsoft.com/office/powerpoint/2010/main" val="243500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A337-8807-8A24-B4DA-AB4B9A81867C}"/>
              </a:ext>
            </a:extLst>
          </p:cNvPr>
          <p:cNvSpPr>
            <a:spLocks noGrp="1"/>
          </p:cNvSpPr>
          <p:nvPr>
            <p:ph type="title"/>
          </p:nvPr>
        </p:nvSpPr>
        <p:spPr/>
        <p:txBody>
          <a:bodyPr/>
          <a:lstStyle/>
          <a:p>
            <a:r>
              <a:rPr lang="en-US" dirty="0"/>
              <a:t>Successful Low Watt Cooking Strategies</a:t>
            </a:r>
          </a:p>
        </p:txBody>
      </p:sp>
      <p:sp>
        <p:nvSpPr>
          <p:cNvPr id="3" name="Content Placeholder 2">
            <a:extLst>
              <a:ext uri="{FF2B5EF4-FFF2-40B4-BE49-F238E27FC236}">
                <a16:creationId xmlns:a16="http://schemas.microsoft.com/office/drawing/2014/main" id="{37BA924F-AC3C-34BA-AAAB-1BAE4C5B3771}"/>
              </a:ext>
            </a:extLst>
          </p:cNvPr>
          <p:cNvSpPr>
            <a:spLocks noGrp="1"/>
          </p:cNvSpPr>
          <p:nvPr>
            <p:ph idx="1"/>
          </p:nvPr>
        </p:nvSpPr>
        <p:spPr/>
        <p:txBody>
          <a:bodyPr>
            <a:normAutofit/>
          </a:bodyPr>
          <a:lstStyle/>
          <a:p>
            <a:r>
              <a:rPr lang="en-US" dirty="0"/>
              <a:t>Right size your appliances. An immersion blender (200 to</a:t>
            </a:r>
            <a:br>
              <a:rPr lang="en-US" dirty="0"/>
            </a:br>
            <a:r>
              <a:rPr lang="en-US" dirty="0"/>
              <a:t>350 watts) will make powdered milk butter just as well as</a:t>
            </a:r>
            <a:br>
              <a:rPr lang="en-US" dirty="0"/>
            </a:br>
            <a:r>
              <a:rPr lang="en-US" dirty="0"/>
              <a:t>a Vitamix blender (1400 watts)</a:t>
            </a:r>
          </a:p>
          <a:p>
            <a:r>
              <a:rPr lang="en-US" dirty="0"/>
              <a:t>With no or limited refrigeration is does NOT pay to cook</a:t>
            </a:r>
            <a:br>
              <a:rPr lang="en-US" dirty="0"/>
            </a:br>
            <a:r>
              <a:rPr lang="en-US" dirty="0"/>
              <a:t>large batches. Cook just what you need for a meal or two</a:t>
            </a:r>
          </a:p>
          <a:p>
            <a:r>
              <a:rPr lang="en-US" dirty="0"/>
              <a:t>Once charged, your Power Station will ignore the power coming your solar panels. This is the </a:t>
            </a:r>
            <a:r>
              <a:rPr lang="en-US" u="sng" dirty="0"/>
              <a:t>perfect</a:t>
            </a:r>
            <a:r>
              <a:rPr lang="en-US" dirty="0"/>
              <a:t> time to use those free incoming watts to cook a meal and still leave your power station topped up</a:t>
            </a:r>
          </a:p>
        </p:txBody>
      </p:sp>
      <p:pic>
        <p:nvPicPr>
          <p:cNvPr id="5" name="Picture 4">
            <a:extLst>
              <a:ext uri="{FF2B5EF4-FFF2-40B4-BE49-F238E27FC236}">
                <a16:creationId xmlns:a16="http://schemas.microsoft.com/office/drawing/2014/main" id="{E05518F7-0BFB-2CCC-1988-0CB632940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0371" y="1690688"/>
            <a:ext cx="2143125" cy="2143125"/>
          </a:xfrm>
          <a:prstGeom prst="rect">
            <a:avLst/>
          </a:prstGeom>
        </p:spPr>
      </p:pic>
    </p:spTree>
    <p:extLst>
      <p:ext uri="{BB962C8B-B14F-4D97-AF65-F5344CB8AC3E}">
        <p14:creationId xmlns:p14="http://schemas.microsoft.com/office/powerpoint/2010/main" val="359288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F363-CF38-A9B2-BC19-7D07933BD0C6}"/>
              </a:ext>
            </a:extLst>
          </p:cNvPr>
          <p:cNvSpPr>
            <a:spLocks noGrp="1"/>
          </p:cNvSpPr>
          <p:nvPr>
            <p:ph type="title"/>
          </p:nvPr>
        </p:nvSpPr>
        <p:spPr/>
        <p:txBody>
          <a:bodyPr/>
          <a:lstStyle/>
          <a:p>
            <a:r>
              <a:rPr lang="en-US" dirty="0"/>
              <a:t>Successful Low Watt Cooking Strategies (2)</a:t>
            </a:r>
          </a:p>
        </p:txBody>
      </p:sp>
      <p:sp>
        <p:nvSpPr>
          <p:cNvPr id="3" name="Content Placeholder 2">
            <a:extLst>
              <a:ext uri="{FF2B5EF4-FFF2-40B4-BE49-F238E27FC236}">
                <a16:creationId xmlns:a16="http://schemas.microsoft.com/office/drawing/2014/main" id="{1BB2DAA2-218E-3D58-BA0F-70FFB7369779}"/>
              </a:ext>
            </a:extLst>
          </p:cNvPr>
          <p:cNvSpPr>
            <a:spLocks noGrp="1"/>
          </p:cNvSpPr>
          <p:nvPr>
            <p:ph idx="1"/>
          </p:nvPr>
        </p:nvSpPr>
        <p:spPr/>
        <p:txBody>
          <a:bodyPr>
            <a:normAutofit lnSpcReduction="10000"/>
          </a:bodyPr>
          <a:lstStyle/>
          <a:p>
            <a:r>
              <a:rPr lang="en-US" dirty="0"/>
              <a:t>Use your Power Station as an alternate to non-renewable ways of cooking (wood/gas/alcohol stoves) to stretch those limited supplies. Cloudy? Cook with gas/wood. Sunny? Cook with electricity and save those scarce combustibles</a:t>
            </a:r>
          </a:p>
          <a:p>
            <a:r>
              <a:rPr lang="en-US" dirty="0"/>
              <a:t>Store fast cook items. For example, rice &amp; lentils cook much faster (and therefore take much less fuel/power of any kind) than dried beans. Also presoak beans/grains, if possible, to cut cooking time</a:t>
            </a:r>
          </a:p>
          <a:p>
            <a:r>
              <a:rPr lang="en-US" dirty="0"/>
              <a:t>Heating to a boil &amp; then insulating the pot until it</a:t>
            </a:r>
            <a:br>
              <a:rPr lang="en-US" dirty="0"/>
            </a:br>
            <a:r>
              <a:rPr lang="en-US" dirty="0"/>
              <a:t>finishes cooking works for electric too. Google</a:t>
            </a:r>
            <a:br>
              <a:rPr lang="en-US" dirty="0"/>
            </a:br>
            <a:r>
              <a:rPr lang="en-US" dirty="0"/>
              <a:t>“Thermal Cooker” and “</a:t>
            </a:r>
            <a:r>
              <a:rPr lang="en-US" dirty="0" err="1"/>
              <a:t>Wonderbag</a:t>
            </a:r>
            <a:r>
              <a:rPr lang="en-US" dirty="0"/>
              <a:t>” to find out</a:t>
            </a:r>
            <a:br>
              <a:rPr lang="en-US" dirty="0"/>
            </a:br>
            <a:r>
              <a:rPr lang="en-US" dirty="0"/>
              <a:t>how to cut your power/fuel usage by 50% or more</a:t>
            </a:r>
          </a:p>
          <a:p>
            <a:endParaRPr lang="en-US" dirty="0"/>
          </a:p>
        </p:txBody>
      </p:sp>
      <p:pic>
        <p:nvPicPr>
          <p:cNvPr id="5" name="Picture 4">
            <a:extLst>
              <a:ext uri="{FF2B5EF4-FFF2-40B4-BE49-F238E27FC236}">
                <a16:creationId xmlns:a16="http://schemas.microsoft.com/office/drawing/2014/main" id="{B47BBE11-73DD-73CF-2A1F-E99C69532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8442" y="4417928"/>
            <a:ext cx="2655358" cy="1759035"/>
          </a:xfrm>
          <a:prstGeom prst="rect">
            <a:avLst/>
          </a:prstGeom>
        </p:spPr>
      </p:pic>
    </p:spTree>
    <p:extLst>
      <p:ext uri="{BB962C8B-B14F-4D97-AF65-F5344CB8AC3E}">
        <p14:creationId xmlns:p14="http://schemas.microsoft.com/office/powerpoint/2010/main" val="337918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BDF8-A17B-3973-8C54-5F0F1EA02824}"/>
              </a:ext>
            </a:extLst>
          </p:cNvPr>
          <p:cNvSpPr>
            <a:spLocks noGrp="1"/>
          </p:cNvSpPr>
          <p:nvPr>
            <p:ph type="title"/>
          </p:nvPr>
        </p:nvSpPr>
        <p:spPr/>
        <p:txBody>
          <a:bodyPr/>
          <a:lstStyle/>
          <a:p>
            <a:r>
              <a:rPr lang="en-US" dirty="0"/>
              <a:t>Power Stations: What Watts Are What?</a:t>
            </a:r>
          </a:p>
        </p:txBody>
      </p:sp>
      <p:sp>
        <p:nvSpPr>
          <p:cNvPr id="3" name="Content Placeholder 2">
            <a:extLst>
              <a:ext uri="{FF2B5EF4-FFF2-40B4-BE49-F238E27FC236}">
                <a16:creationId xmlns:a16="http://schemas.microsoft.com/office/drawing/2014/main" id="{865C2656-F8FF-887A-EBF6-07AA3A0F9AF2}"/>
              </a:ext>
            </a:extLst>
          </p:cNvPr>
          <p:cNvSpPr>
            <a:spLocks noGrp="1"/>
          </p:cNvSpPr>
          <p:nvPr>
            <p:ph idx="1"/>
          </p:nvPr>
        </p:nvSpPr>
        <p:spPr>
          <a:xfrm>
            <a:off x="838200" y="1604513"/>
            <a:ext cx="10515600" cy="4888362"/>
          </a:xfrm>
        </p:spPr>
        <p:txBody>
          <a:bodyPr>
            <a:normAutofit fontScale="92500" lnSpcReduction="20000"/>
          </a:bodyPr>
          <a:lstStyle/>
          <a:p>
            <a:r>
              <a:rPr lang="en-US" dirty="0"/>
              <a:t>Here are the </a:t>
            </a:r>
            <a:r>
              <a:rPr lang="en-US" u="sng" dirty="0"/>
              <a:t>3 Types of Watts</a:t>
            </a:r>
            <a:r>
              <a:rPr lang="en-US" dirty="0"/>
              <a:t> you need to know about your</a:t>
            </a:r>
            <a:br>
              <a:rPr lang="en-US" dirty="0"/>
            </a:br>
            <a:r>
              <a:rPr lang="en-US" dirty="0"/>
              <a:t>Portable Power Station</a:t>
            </a:r>
          </a:p>
          <a:p>
            <a:pPr lvl="1"/>
            <a:r>
              <a:rPr lang="en-US" b="1" dirty="0"/>
              <a:t>AC Output Watts (or Inverter Watts)</a:t>
            </a:r>
            <a:r>
              <a:rPr lang="en-US" dirty="0"/>
              <a:t>: This determines what appliances your Power Station can power. A </a:t>
            </a:r>
            <a:r>
              <a:rPr lang="en-US" dirty="0" err="1"/>
              <a:t>Bluetti</a:t>
            </a:r>
            <a:r>
              <a:rPr lang="en-US" dirty="0"/>
              <a:t> EB70S has an 800 Watt AC Inverter so that is it’s AC output capability. That means it CAN power a 3 Quart Instant Pot (700 Watts) but can NOT power a Vitamix blender (1400 Watts)</a:t>
            </a:r>
          </a:p>
          <a:p>
            <a:pPr lvl="2"/>
            <a:r>
              <a:rPr lang="en-US" b="1" dirty="0"/>
              <a:t>NOTE</a:t>
            </a:r>
            <a:r>
              <a:rPr lang="en-US" dirty="0"/>
              <a:t>: Some stations offer “</a:t>
            </a:r>
            <a:r>
              <a:rPr lang="en-US" u="sng" dirty="0"/>
              <a:t>Boost/Lifting Mode</a:t>
            </a:r>
            <a:r>
              <a:rPr lang="en-US" dirty="0"/>
              <a:t>” which doubles the Output Watts BUT it does this by cutting the voltage. This can </a:t>
            </a:r>
            <a:r>
              <a:rPr lang="en-US" u="sng" dirty="0"/>
              <a:t>DESTROY</a:t>
            </a:r>
            <a:r>
              <a:rPr lang="en-US" dirty="0"/>
              <a:t> devices with electronics, motors &amp; compressors – ignore this “feature”, I always </a:t>
            </a:r>
            <a:r>
              <a:rPr lang="en-US" u="sng" dirty="0"/>
              <a:t>turn it off</a:t>
            </a:r>
          </a:p>
          <a:p>
            <a:pPr lvl="1"/>
            <a:r>
              <a:rPr lang="en-US" b="1" dirty="0"/>
              <a:t>Stored Watt Hours</a:t>
            </a:r>
            <a:r>
              <a:rPr lang="en-US" dirty="0"/>
              <a:t>: This is how much electricity your Portable Power Station can hold. A 1000 Watt Hour Power Station can heat up roughly 21 cans of soup in a mini rice cooker (40 Watt hours x 21 = 840 Watt Hours). The ‘missing’ Watt Hours are AC conversion loss - usually about 15% - so </a:t>
            </a:r>
            <a:r>
              <a:rPr lang="en-US" u="sng" dirty="0"/>
              <a:t>usable</a:t>
            </a:r>
            <a:r>
              <a:rPr lang="en-US" dirty="0"/>
              <a:t> Watt Hours are always less</a:t>
            </a:r>
          </a:p>
          <a:p>
            <a:pPr lvl="1"/>
            <a:r>
              <a:rPr lang="en-US" b="1" dirty="0"/>
              <a:t>Solar Input Watts</a:t>
            </a:r>
            <a:r>
              <a:rPr lang="en-US" dirty="0"/>
              <a:t>: This is how much power, in Watts, your Portable Power Station can receive from a solar panel. The more it can receive the faster you can charge the Power Station and/or pass-through to other devices. You want to be able to fully re-charge your Power Station within 5 hours or less</a:t>
            </a:r>
          </a:p>
        </p:txBody>
      </p:sp>
      <p:pic>
        <p:nvPicPr>
          <p:cNvPr id="4" name="Picture 3">
            <a:extLst>
              <a:ext uri="{FF2B5EF4-FFF2-40B4-BE49-F238E27FC236}">
                <a16:creationId xmlns:a16="http://schemas.microsoft.com/office/drawing/2014/main" id="{6154AC7B-0484-3B5E-E980-F1B7411ADB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00542" y="393541"/>
            <a:ext cx="1740958" cy="1905000"/>
          </a:xfrm>
          <a:prstGeom prst="rect">
            <a:avLst/>
          </a:prstGeom>
        </p:spPr>
      </p:pic>
    </p:spTree>
    <p:extLst>
      <p:ext uri="{BB962C8B-B14F-4D97-AF65-F5344CB8AC3E}">
        <p14:creationId xmlns:p14="http://schemas.microsoft.com/office/powerpoint/2010/main" val="1990178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DB1B-B6DF-82F3-7B41-79888FD05363}"/>
              </a:ext>
            </a:extLst>
          </p:cNvPr>
          <p:cNvSpPr>
            <a:spLocks noGrp="1"/>
          </p:cNvSpPr>
          <p:nvPr>
            <p:ph type="title"/>
          </p:nvPr>
        </p:nvSpPr>
        <p:spPr/>
        <p:txBody>
          <a:bodyPr/>
          <a:lstStyle/>
          <a:p>
            <a:r>
              <a:rPr lang="en-US" dirty="0"/>
              <a:t>Recommended Minimum Sized Power Station for Cooking?</a:t>
            </a:r>
          </a:p>
        </p:txBody>
      </p:sp>
      <p:sp>
        <p:nvSpPr>
          <p:cNvPr id="3" name="Content Placeholder 2">
            <a:extLst>
              <a:ext uri="{FF2B5EF4-FFF2-40B4-BE49-F238E27FC236}">
                <a16:creationId xmlns:a16="http://schemas.microsoft.com/office/drawing/2014/main" id="{4ED4C118-6468-3564-0F92-3390CCF9343A}"/>
              </a:ext>
            </a:extLst>
          </p:cNvPr>
          <p:cNvSpPr>
            <a:spLocks noGrp="1"/>
          </p:cNvSpPr>
          <p:nvPr>
            <p:ph idx="1"/>
          </p:nvPr>
        </p:nvSpPr>
        <p:spPr>
          <a:xfrm>
            <a:off x="838200" y="1825625"/>
            <a:ext cx="10515600" cy="3220828"/>
          </a:xfrm>
        </p:spPr>
        <p:txBody>
          <a:bodyPr>
            <a:normAutofit lnSpcReduction="10000"/>
          </a:bodyPr>
          <a:lstStyle/>
          <a:p>
            <a:r>
              <a:rPr lang="en-US" dirty="0"/>
              <a:t>For low watt cooking and some general use, you will want a Portable Power Station with at least </a:t>
            </a:r>
            <a:r>
              <a:rPr lang="en-US" u="sng" dirty="0"/>
              <a:t>500 Watts AC Output</a:t>
            </a:r>
            <a:r>
              <a:rPr lang="en-US" dirty="0"/>
              <a:t> and </a:t>
            </a:r>
            <a:r>
              <a:rPr lang="en-US" u="sng" dirty="0"/>
              <a:t>500 or more Stored Watt Hours</a:t>
            </a:r>
            <a:r>
              <a:rPr lang="en-US" dirty="0"/>
              <a:t> (examples below)</a:t>
            </a:r>
          </a:p>
          <a:p>
            <a:r>
              <a:rPr lang="en-US" dirty="0"/>
              <a:t>To renewably recharge your Portable Power Station you will want a solar panel, preferably 100 Watts or more for a small power station and 200 to 300 Watts for a larger one (1000+ Stored Watt Hours)</a:t>
            </a:r>
          </a:p>
          <a:p>
            <a:r>
              <a:rPr lang="en-US" dirty="0"/>
              <a:t>Folding solar panels are more expensive but more portable in a Bug Out scenario</a:t>
            </a:r>
          </a:p>
          <a:p>
            <a:endParaRPr lang="en-US" dirty="0"/>
          </a:p>
        </p:txBody>
      </p:sp>
      <p:sp>
        <p:nvSpPr>
          <p:cNvPr id="6" name="TextBox 5">
            <a:extLst>
              <a:ext uri="{FF2B5EF4-FFF2-40B4-BE49-F238E27FC236}">
                <a16:creationId xmlns:a16="http://schemas.microsoft.com/office/drawing/2014/main" id="{247BA937-08D0-BA18-FA31-62B5974C4D93}"/>
              </a:ext>
            </a:extLst>
          </p:cNvPr>
          <p:cNvSpPr txBox="1"/>
          <p:nvPr/>
        </p:nvSpPr>
        <p:spPr>
          <a:xfrm>
            <a:off x="3115491" y="4834704"/>
            <a:ext cx="2899955" cy="1477328"/>
          </a:xfrm>
          <a:prstGeom prst="rect">
            <a:avLst/>
          </a:prstGeom>
          <a:noFill/>
        </p:spPr>
        <p:txBody>
          <a:bodyPr wrap="square" rtlCol="0">
            <a:spAutoFit/>
          </a:bodyPr>
          <a:lstStyle/>
          <a:p>
            <a:r>
              <a:rPr lang="en-US" dirty="0" err="1"/>
              <a:t>Bluetti</a:t>
            </a:r>
            <a:r>
              <a:rPr lang="en-US" dirty="0"/>
              <a:t> AC70</a:t>
            </a:r>
          </a:p>
          <a:p>
            <a:pPr marL="285750" indent="-285750">
              <a:buFont typeface="Arial" panose="020B0604020202020204" pitchFamily="34" charset="0"/>
              <a:buChar char="•"/>
            </a:pPr>
            <a:r>
              <a:rPr lang="en-US" dirty="0"/>
              <a:t>1000 Watts AC Output</a:t>
            </a:r>
          </a:p>
          <a:p>
            <a:pPr marL="285750" indent="-285750">
              <a:buFont typeface="Arial" panose="020B0604020202020204" pitchFamily="34" charset="0"/>
              <a:buChar char="•"/>
            </a:pPr>
            <a:r>
              <a:rPr lang="en-US" dirty="0"/>
              <a:t>768 Watt Hours Storage</a:t>
            </a:r>
          </a:p>
          <a:p>
            <a:pPr marL="285750" indent="-285750">
              <a:buFont typeface="Arial" panose="020B0604020202020204" pitchFamily="34" charset="0"/>
              <a:buChar char="•"/>
            </a:pPr>
            <a:r>
              <a:rPr lang="en-US" dirty="0"/>
              <a:t>500 Watts Solar Input</a:t>
            </a:r>
          </a:p>
          <a:p>
            <a:pPr marL="285750" indent="-285750">
              <a:buFont typeface="Arial" panose="020B0604020202020204" pitchFamily="34" charset="0"/>
              <a:buChar char="•"/>
            </a:pPr>
            <a:r>
              <a:rPr lang="en-US" dirty="0"/>
              <a:t>Cost $350 to $500</a:t>
            </a:r>
          </a:p>
        </p:txBody>
      </p:sp>
      <p:sp>
        <p:nvSpPr>
          <p:cNvPr id="9" name="TextBox 8">
            <a:extLst>
              <a:ext uri="{FF2B5EF4-FFF2-40B4-BE49-F238E27FC236}">
                <a16:creationId xmlns:a16="http://schemas.microsoft.com/office/drawing/2014/main" id="{59C6135D-7E0E-49DC-59C0-A8A0DC517FAE}"/>
              </a:ext>
            </a:extLst>
          </p:cNvPr>
          <p:cNvSpPr txBox="1"/>
          <p:nvPr/>
        </p:nvSpPr>
        <p:spPr>
          <a:xfrm>
            <a:off x="8573292" y="4834702"/>
            <a:ext cx="2899955" cy="1477328"/>
          </a:xfrm>
          <a:prstGeom prst="rect">
            <a:avLst/>
          </a:prstGeom>
          <a:noFill/>
        </p:spPr>
        <p:txBody>
          <a:bodyPr wrap="square" rtlCol="0">
            <a:spAutoFit/>
          </a:bodyPr>
          <a:lstStyle/>
          <a:p>
            <a:r>
              <a:rPr lang="en-US" dirty="0" err="1"/>
              <a:t>EcoFlow</a:t>
            </a:r>
            <a:r>
              <a:rPr lang="en-US" dirty="0"/>
              <a:t> River 2 Pro</a:t>
            </a:r>
          </a:p>
          <a:p>
            <a:pPr marL="285750" indent="-285750">
              <a:buFont typeface="Arial" panose="020B0604020202020204" pitchFamily="34" charset="0"/>
              <a:buChar char="•"/>
            </a:pPr>
            <a:r>
              <a:rPr lang="en-US" dirty="0"/>
              <a:t>800 Watts AC Output</a:t>
            </a:r>
          </a:p>
          <a:p>
            <a:pPr marL="285750" indent="-285750">
              <a:buFont typeface="Arial" panose="020B0604020202020204" pitchFamily="34" charset="0"/>
              <a:buChar char="•"/>
            </a:pPr>
            <a:r>
              <a:rPr lang="en-US" dirty="0"/>
              <a:t>768 Watt Hours Storage</a:t>
            </a:r>
          </a:p>
          <a:p>
            <a:pPr marL="285750" indent="-285750">
              <a:buFont typeface="Arial" panose="020B0604020202020204" pitchFamily="34" charset="0"/>
              <a:buChar char="•"/>
            </a:pPr>
            <a:r>
              <a:rPr lang="en-US" dirty="0"/>
              <a:t>220 Watts Solar Input</a:t>
            </a:r>
          </a:p>
          <a:p>
            <a:pPr marL="285750" indent="-285750">
              <a:buFont typeface="Arial" panose="020B0604020202020204" pitchFamily="34" charset="0"/>
              <a:buChar char="•"/>
            </a:pPr>
            <a:r>
              <a:rPr lang="en-US" dirty="0"/>
              <a:t>Cost $350 to $500</a:t>
            </a:r>
          </a:p>
        </p:txBody>
      </p:sp>
      <p:pic>
        <p:nvPicPr>
          <p:cNvPr id="7" name="Picture 6">
            <a:extLst>
              <a:ext uri="{FF2B5EF4-FFF2-40B4-BE49-F238E27FC236}">
                <a16:creationId xmlns:a16="http://schemas.microsoft.com/office/drawing/2014/main" id="{E981FBB6-1196-D561-26B2-8095E8015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623" y="5007958"/>
            <a:ext cx="1931421" cy="1374031"/>
          </a:xfrm>
          <a:prstGeom prst="rect">
            <a:avLst/>
          </a:prstGeom>
        </p:spPr>
      </p:pic>
      <p:pic>
        <p:nvPicPr>
          <p:cNvPr id="5" name="Picture 4">
            <a:extLst>
              <a:ext uri="{FF2B5EF4-FFF2-40B4-BE49-F238E27FC236}">
                <a16:creationId xmlns:a16="http://schemas.microsoft.com/office/drawing/2014/main" id="{F924CCCE-62BF-02EA-B96E-4000D6E20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897" y="4958328"/>
            <a:ext cx="2107948" cy="1538882"/>
          </a:xfrm>
          <a:prstGeom prst="rect">
            <a:avLst/>
          </a:prstGeom>
        </p:spPr>
      </p:pic>
    </p:spTree>
    <p:extLst>
      <p:ext uri="{BB962C8B-B14F-4D97-AF65-F5344CB8AC3E}">
        <p14:creationId xmlns:p14="http://schemas.microsoft.com/office/powerpoint/2010/main" val="3044372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2912</TotalTime>
  <Words>3521</Words>
  <Application>Microsoft Office PowerPoint</Application>
  <PresentationFormat>Widescreen</PresentationFormat>
  <Paragraphs>217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Low Watt Power Station Cooking Updated 2024 Edition</vt:lpstr>
      <vt:lpstr>What are the advantages to cooking with a Power Station in an emergency?</vt:lpstr>
      <vt:lpstr>Advantages: (Part 2)</vt:lpstr>
      <vt:lpstr>What are the disadvantages to cooking with a Power Station?</vt:lpstr>
      <vt:lpstr>Your Solar Powered Bank Account</vt:lpstr>
      <vt:lpstr>Successful Low Watt Cooking Strategies</vt:lpstr>
      <vt:lpstr>Successful Low Watt Cooking Strategies (2)</vt:lpstr>
      <vt:lpstr>Power Stations: What Watts Are What?</vt:lpstr>
      <vt:lpstr>Recommended Minimum Sized Power Station for Cooking?</vt:lpstr>
      <vt:lpstr>But My Power Station Doesn’t Meet Those Minimum Specs </vt:lpstr>
      <vt:lpstr>Low Watt Cooling</vt:lpstr>
      <vt:lpstr>Recommended Minimum Sized Power Station for Cooking AND Refrigeration</vt:lpstr>
      <vt:lpstr>Can It Feed Everyone?</vt:lpstr>
      <vt:lpstr>Great Low Watt Appliance (1)</vt:lpstr>
      <vt:lpstr>Great Low Watt Appliance (2)</vt:lpstr>
      <vt:lpstr>Great Low Watt Appliance (3)</vt:lpstr>
      <vt:lpstr>Great Low Watt Appliance (4)</vt:lpstr>
      <vt:lpstr>Great Low Watt Appliance (5)</vt:lpstr>
      <vt:lpstr>Great Low Watt Appliance (6)</vt:lpstr>
      <vt:lpstr>Great Low Medium Watt Appliance (7)</vt:lpstr>
      <vt:lpstr>Great Low Medium? Watt Appliance (8)</vt:lpstr>
      <vt:lpstr>Microwave Myths!</vt:lpstr>
      <vt:lpstr>Higher Watt Appliances Examples</vt:lpstr>
      <vt:lpstr>Portable Power Station Purchasing Tips</vt:lpstr>
      <vt:lpstr>Portable Power Station Purchasing Tips 2</vt:lpstr>
      <vt:lpstr>Portable Power Station Purchasing Tips 3</vt:lpstr>
      <vt:lpstr>Portable Power Station Purchasing Tips 4</vt:lpstr>
      <vt:lpstr>Low Watt Cooking Can Be Useful Every Day</vt:lpstr>
      <vt:lpstr>Finally, My #1 Takeaway: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Watt Cooking</dc:title>
  <dc:creator>Leonard Gallion</dc:creator>
  <cp:lastModifiedBy>Leonard Gallion</cp:lastModifiedBy>
  <cp:revision>458</cp:revision>
  <dcterms:created xsi:type="dcterms:W3CDTF">2022-06-07T13:29:43Z</dcterms:created>
  <dcterms:modified xsi:type="dcterms:W3CDTF">2024-05-07T14:06:44Z</dcterms:modified>
</cp:coreProperties>
</file>