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1" r:id="rId1"/>
  </p:sldMasterIdLst>
  <p:sldIdLst>
    <p:sldId id="256" r:id="rId2"/>
    <p:sldId id="257" r:id="rId3"/>
    <p:sldId id="270" r:id="rId4"/>
    <p:sldId id="259" r:id="rId5"/>
    <p:sldId id="260" r:id="rId6"/>
    <p:sldId id="258" r:id="rId7"/>
    <p:sldId id="261" r:id="rId8"/>
    <p:sldId id="262" r:id="rId9"/>
    <p:sldId id="263" r:id="rId10"/>
    <p:sldId id="264" r:id="rId11"/>
    <p:sldId id="265" r:id="rId12"/>
    <p:sldId id="266" r:id="rId13"/>
    <p:sldId id="268" r:id="rId14"/>
    <p:sldId id="267"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31A69E-8F06-4089-8DB9-49A06A28B8FB}" v="70" dt="2024-03-16T19:24:58.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3867" autoAdjust="0"/>
  </p:normalViewPr>
  <p:slideViewPr>
    <p:cSldViewPr snapToGrid="0">
      <p:cViewPr varScale="1">
        <p:scale>
          <a:sx n="79" d="100"/>
          <a:sy n="79" d="100"/>
        </p:scale>
        <p:origin x="96" y="426"/>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3/28/2024</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79662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3/28/2024</a:t>
            </a:fld>
            <a:endParaRPr lang="en-US" dirty="0"/>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70953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3/28/2024</a:t>
            </a:fld>
            <a:endParaRPr lang="en-US" dirty="0"/>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61958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3/28/2024</a:t>
            </a:fld>
            <a:endParaRPr lang="en-US" dirty="0"/>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23293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3/28/2024</a:t>
            </a:fld>
            <a:endParaRPr lang="en-US" dirty="0"/>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12389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3/28/2024</a:t>
            </a:fld>
            <a:endParaRPr lang="en-US" dirty="0"/>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42229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3/28/2024</a:t>
            </a:fld>
            <a:endParaRPr lang="en-US" dirty="0"/>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88561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3/28/2024</a:t>
            </a:fld>
            <a:endParaRPr lang="en-US" dirty="0"/>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3745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3/28/2024</a:t>
            </a:fld>
            <a:endParaRPr lang="en-US" dirty="0"/>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7162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3/28/2024</a:t>
            </a:fld>
            <a:endParaRPr lang="en-US" dirty="0"/>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0453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3/28/2024</a:t>
            </a:fld>
            <a:endParaRPr lang="en-US" dirty="0"/>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30520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dirty="0"/>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3/28/2024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87913158"/>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8" name="Top left">
            <a:extLst>
              <a:ext uri="{FF2B5EF4-FFF2-40B4-BE49-F238E27FC236}">
                <a16:creationId xmlns:a16="http://schemas.microsoft.com/office/drawing/2014/main" id="{C58EB9D6-7434-4DCA-B246-4085B34C6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39" name="Freeform: Shape 38">
              <a:extLst>
                <a:ext uri="{FF2B5EF4-FFF2-40B4-BE49-F238E27FC236}">
                  <a16:creationId xmlns:a16="http://schemas.microsoft.com/office/drawing/2014/main" id="{F79CC56D-EEF3-43AD-95AB-476F444BB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Freeform: Shape 39">
              <a:extLst>
                <a:ext uri="{FF2B5EF4-FFF2-40B4-BE49-F238E27FC236}">
                  <a16:creationId xmlns:a16="http://schemas.microsoft.com/office/drawing/2014/main" id="{230B0581-E0E8-44F2-B576-99CEB101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41" name="Freeform: Shape 40">
              <a:extLst>
                <a:ext uri="{FF2B5EF4-FFF2-40B4-BE49-F238E27FC236}">
                  <a16:creationId xmlns:a16="http://schemas.microsoft.com/office/drawing/2014/main" id="{7BAD7E4E-8EF9-4E0A-B2DF-600D9F471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42" name="Freeform: Shape 41">
              <a:extLst>
                <a:ext uri="{FF2B5EF4-FFF2-40B4-BE49-F238E27FC236}">
                  <a16:creationId xmlns:a16="http://schemas.microsoft.com/office/drawing/2014/main" id="{59858356-CDB0-48EC-AC0D-5C19A5111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43" name="Freeform: Shape 42">
              <a:extLst>
                <a:ext uri="{FF2B5EF4-FFF2-40B4-BE49-F238E27FC236}">
                  <a16:creationId xmlns:a16="http://schemas.microsoft.com/office/drawing/2014/main" id="{E18914CD-2D35-4B13-8E14-C87E86330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44" name="Freeform: Shape 43">
              <a:extLst>
                <a:ext uri="{FF2B5EF4-FFF2-40B4-BE49-F238E27FC236}">
                  <a16:creationId xmlns:a16="http://schemas.microsoft.com/office/drawing/2014/main" id="{2F3A08AC-1B54-4FDA-AAAC-9988D9D39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45" name="Freeform: Shape 44">
              <a:extLst>
                <a:ext uri="{FF2B5EF4-FFF2-40B4-BE49-F238E27FC236}">
                  <a16:creationId xmlns:a16="http://schemas.microsoft.com/office/drawing/2014/main" id="{82234B3C-E5D6-448E-ADE8-24BF0764C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46" name="Freeform: Shape 45">
              <a:extLst>
                <a:ext uri="{FF2B5EF4-FFF2-40B4-BE49-F238E27FC236}">
                  <a16:creationId xmlns:a16="http://schemas.microsoft.com/office/drawing/2014/main" id="{AC485D19-C509-488D-8BDB-23BE65F03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D1D05BE6-C7B6-7B25-EB1D-0B74397F2C36}"/>
              </a:ext>
            </a:extLst>
          </p:cNvPr>
          <p:cNvSpPr>
            <a:spLocks noGrp="1"/>
          </p:cNvSpPr>
          <p:nvPr>
            <p:ph type="ctrTitle"/>
          </p:nvPr>
        </p:nvSpPr>
        <p:spPr>
          <a:xfrm>
            <a:off x="893325" y="744909"/>
            <a:ext cx="5797883" cy="3155419"/>
          </a:xfrm>
        </p:spPr>
        <p:txBody>
          <a:bodyPr anchor="b">
            <a:normAutofit/>
          </a:bodyPr>
          <a:lstStyle/>
          <a:p>
            <a:pPr algn="l"/>
            <a:r>
              <a:rPr lang="en-US" sz="5400" dirty="0">
                <a:solidFill>
                  <a:schemeClr val="accent2">
                    <a:lumMod val="75000"/>
                  </a:schemeClr>
                </a:solidFill>
              </a:rPr>
              <a:t>Recipe for a Two-Week Survival Plan</a:t>
            </a:r>
          </a:p>
        </p:txBody>
      </p:sp>
      <p:sp>
        <p:nvSpPr>
          <p:cNvPr id="3" name="Subtitle 2">
            <a:extLst>
              <a:ext uri="{FF2B5EF4-FFF2-40B4-BE49-F238E27FC236}">
                <a16:creationId xmlns:a16="http://schemas.microsoft.com/office/drawing/2014/main" id="{866DA5EA-163F-E7B7-8FC9-D1C05E951999}"/>
              </a:ext>
            </a:extLst>
          </p:cNvPr>
          <p:cNvSpPr>
            <a:spLocks noGrp="1"/>
          </p:cNvSpPr>
          <p:nvPr>
            <p:ph type="subTitle" idx="1"/>
          </p:nvPr>
        </p:nvSpPr>
        <p:spPr>
          <a:xfrm>
            <a:off x="896952" y="4074784"/>
            <a:ext cx="5797882" cy="555212"/>
          </a:xfrm>
        </p:spPr>
        <p:txBody>
          <a:bodyPr anchor="t">
            <a:normAutofit/>
          </a:bodyPr>
          <a:lstStyle/>
          <a:p>
            <a:pPr algn="l"/>
            <a:r>
              <a:rPr lang="en-US" sz="2200" dirty="0">
                <a:solidFill>
                  <a:schemeClr val="accent2">
                    <a:lumMod val="75000"/>
                  </a:schemeClr>
                </a:solidFill>
              </a:rPr>
              <a:t>From the Plano, Texas Stake</a:t>
            </a:r>
          </a:p>
        </p:txBody>
      </p:sp>
      <p:grpSp>
        <p:nvGrpSpPr>
          <p:cNvPr id="48" name="Cross">
            <a:extLst>
              <a:ext uri="{FF2B5EF4-FFF2-40B4-BE49-F238E27FC236}">
                <a16:creationId xmlns:a16="http://schemas.microsoft.com/office/drawing/2014/main" id="{EE033757-BE6B-4CBC-928C-EFBB96AED1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49" name="Straight Connector 48">
              <a:extLst>
                <a:ext uri="{FF2B5EF4-FFF2-40B4-BE49-F238E27FC236}">
                  <a16:creationId xmlns:a16="http://schemas.microsoft.com/office/drawing/2014/main" id="{CC667079-39A2-4DEC-8B60-AD29E17849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63" name="Straight Connector 62">
              <a:extLst>
                <a:ext uri="{FF2B5EF4-FFF2-40B4-BE49-F238E27FC236}">
                  <a16:creationId xmlns:a16="http://schemas.microsoft.com/office/drawing/2014/main" id="{B4183B07-0945-47A0-8955-01C03652AA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64" name="Bottom Right">
            <a:extLst>
              <a:ext uri="{FF2B5EF4-FFF2-40B4-BE49-F238E27FC236}">
                <a16:creationId xmlns:a16="http://schemas.microsoft.com/office/drawing/2014/main" id="{DAE6C312-51AE-44B6-B77B-FE0F55ABFB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65" name="Freeform: Shape 64">
              <a:extLst>
                <a:ext uri="{FF2B5EF4-FFF2-40B4-BE49-F238E27FC236}">
                  <a16:creationId xmlns:a16="http://schemas.microsoft.com/office/drawing/2014/main" id="{AEE61613-E423-4669-AE57-3609F43DE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4" name="Graphic 157">
              <a:extLst>
                <a:ext uri="{FF2B5EF4-FFF2-40B4-BE49-F238E27FC236}">
                  <a16:creationId xmlns:a16="http://schemas.microsoft.com/office/drawing/2014/main" id="{A5374C40-E3A6-4DEE-BB4C-4F7284732ED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6" name="Freeform: Shape 55">
                <a:extLst>
                  <a:ext uri="{FF2B5EF4-FFF2-40B4-BE49-F238E27FC236}">
                    <a16:creationId xmlns:a16="http://schemas.microsoft.com/office/drawing/2014/main" id="{CCF29053-BC9B-4966-8301-2F632480C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57" name="Freeform: Shape 56">
                <a:extLst>
                  <a:ext uri="{FF2B5EF4-FFF2-40B4-BE49-F238E27FC236}">
                    <a16:creationId xmlns:a16="http://schemas.microsoft.com/office/drawing/2014/main" id="{063A04DF-718F-428A-8A27-DE40EEF9D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58" name="Freeform: Shape 57">
                <a:extLst>
                  <a:ext uri="{FF2B5EF4-FFF2-40B4-BE49-F238E27FC236}">
                    <a16:creationId xmlns:a16="http://schemas.microsoft.com/office/drawing/2014/main" id="{49DE0D04-A976-4F99-A729-E73F56B3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59" name="Freeform: Shape 58">
                <a:extLst>
                  <a:ext uri="{FF2B5EF4-FFF2-40B4-BE49-F238E27FC236}">
                    <a16:creationId xmlns:a16="http://schemas.microsoft.com/office/drawing/2014/main" id="{23EB298C-7081-4634-9CBC-7BBE8AD7F5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60" name="Freeform: Shape 59">
                <a:extLst>
                  <a:ext uri="{FF2B5EF4-FFF2-40B4-BE49-F238E27FC236}">
                    <a16:creationId xmlns:a16="http://schemas.microsoft.com/office/drawing/2014/main" id="{E784912D-34B6-494D-981A-275C46EB0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61" name="Freeform: Shape 60">
                <a:extLst>
                  <a:ext uri="{FF2B5EF4-FFF2-40B4-BE49-F238E27FC236}">
                    <a16:creationId xmlns:a16="http://schemas.microsoft.com/office/drawing/2014/main" id="{1506B4B1-047B-4FB3-B1C3-0535F1EE71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62" name="Freeform: Shape 61">
                <a:extLst>
                  <a:ext uri="{FF2B5EF4-FFF2-40B4-BE49-F238E27FC236}">
                    <a16:creationId xmlns:a16="http://schemas.microsoft.com/office/drawing/2014/main" id="{FFF44BDD-FBAD-4F9C-A75D-90226FA5A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dirty="0"/>
              </a:p>
            </p:txBody>
          </p:sp>
        </p:grpSp>
        <p:sp>
          <p:nvSpPr>
            <p:cNvPr id="55" name="Freeform: Shape 54">
              <a:extLst>
                <a:ext uri="{FF2B5EF4-FFF2-40B4-BE49-F238E27FC236}">
                  <a16:creationId xmlns:a16="http://schemas.microsoft.com/office/drawing/2014/main" id="{F04A653F-5E7F-4DD4-A2E0-C1FE0B58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Picture 4" descr="A box attached to a parachute&#10;&#10;Description automatically generated">
            <a:extLst>
              <a:ext uri="{FF2B5EF4-FFF2-40B4-BE49-F238E27FC236}">
                <a16:creationId xmlns:a16="http://schemas.microsoft.com/office/drawing/2014/main" id="{FB5ABD63-3066-C4BF-2723-009ACE5B973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12705" y="1303417"/>
            <a:ext cx="2923222" cy="3543299"/>
          </a:xfrm>
          <a:prstGeom prst="rect">
            <a:avLst/>
          </a:prstGeom>
        </p:spPr>
      </p:pic>
    </p:spTree>
    <p:extLst>
      <p:ext uri="{BB962C8B-B14F-4D97-AF65-F5344CB8AC3E}">
        <p14:creationId xmlns:p14="http://schemas.microsoft.com/office/powerpoint/2010/main" val="107593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2EA94-6A75-5F72-6D4D-45A70E16FC09}"/>
              </a:ext>
            </a:extLst>
          </p:cNvPr>
          <p:cNvSpPr txBox="1"/>
          <p:nvPr/>
        </p:nvSpPr>
        <p:spPr>
          <a:xfrm>
            <a:off x="768096" y="457200"/>
            <a:ext cx="8850005" cy="653962"/>
          </a:xfrm>
          <a:prstGeom prst="rect">
            <a:avLst/>
          </a:prstGeom>
        </p:spPr>
        <p:txBody>
          <a:bodyPr vert="horz" lIns="91440" tIns="45720" rIns="91440" bIns="45720" rtlCol="0" anchor="t">
            <a:noAutofit/>
          </a:bodyPr>
          <a:lstStyle/>
          <a:p>
            <a:pPr>
              <a:spcBef>
                <a:spcPct val="0"/>
              </a:spcBef>
              <a:spcAft>
                <a:spcPts val="600"/>
              </a:spcAft>
            </a:pPr>
            <a:r>
              <a:rPr lang="en-US" sz="4000" kern="1200" dirty="0">
                <a:solidFill>
                  <a:srgbClr val="C00000"/>
                </a:solidFill>
                <a:latin typeface="+mj-lt"/>
                <a:ea typeface="+mj-ea"/>
                <a:cs typeface="+mj-cs"/>
              </a:rPr>
              <a:t>Sanitation and Hygiene</a:t>
            </a:r>
            <a:endParaRPr lang="en-US" sz="4000" kern="1200" dirty="0">
              <a:solidFill>
                <a:schemeClr val="tx2"/>
              </a:solidFill>
              <a:latin typeface="+mj-lt"/>
              <a:ea typeface="+mj-ea"/>
              <a:cs typeface="+mj-cs"/>
            </a:endParaRPr>
          </a:p>
        </p:txBody>
      </p:sp>
      <p:sp>
        <p:nvSpPr>
          <p:cNvPr id="3" name="TextBox 2">
            <a:extLst>
              <a:ext uri="{FF2B5EF4-FFF2-40B4-BE49-F238E27FC236}">
                <a16:creationId xmlns:a16="http://schemas.microsoft.com/office/drawing/2014/main" id="{CB97022F-C92E-AD8A-E8D2-CEB6759CF6A6}"/>
              </a:ext>
            </a:extLst>
          </p:cNvPr>
          <p:cNvSpPr txBox="1"/>
          <p:nvPr/>
        </p:nvSpPr>
        <p:spPr>
          <a:xfrm>
            <a:off x="791836" y="1329368"/>
            <a:ext cx="6628296" cy="3427511"/>
          </a:xfrm>
          <a:prstGeom prst="rect">
            <a:avLst/>
          </a:prstGeom>
        </p:spPr>
        <p:txBody>
          <a:bodyPr vert="horz" lIns="91440" tIns="45720" rIns="91440" bIns="45720" rtlCol="0">
            <a:noAutofit/>
          </a:bodyPr>
          <a:lstStyle/>
          <a:p>
            <a:pPr marL="457200" indent="-457200">
              <a:lnSpc>
                <a:spcPct val="110000"/>
              </a:lnSpc>
              <a:spcBef>
                <a:spcPts val="1000"/>
              </a:spcBef>
              <a:spcAft>
                <a:spcPts val="600"/>
              </a:spcAft>
              <a:buClr>
                <a:schemeClr val="accent5"/>
              </a:buClr>
              <a:buFont typeface="Wingdings" panose="05000000000000000000" pitchFamily="2" charset="2"/>
              <a:buChar char="Ø"/>
            </a:pPr>
            <a:r>
              <a:rPr lang="en-US" sz="2400" dirty="0">
                <a:solidFill>
                  <a:schemeClr val="accent2">
                    <a:lumMod val="75000"/>
                  </a:schemeClr>
                </a:solidFill>
              </a:rPr>
              <a:t>Have a plan for handling bodily wastes</a:t>
            </a:r>
          </a:p>
          <a:p>
            <a:pPr marL="457200" indent="-457200">
              <a:lnSpc>
                <a:spcPct val="110000"/>
              </a:lnSpc>
              <a:spcBef>
                <a:spcPts val="1000"/>
              </a:spcBef>
              <a:spcAft>
                <a:spcPts val="600"/>
              </a:spcAft>
              <a:buClr>
                <a:schemeClr val="accent5"/>
              </a:buClr>
              <a:buFont typeface="Wingdings" panose="05000000000000000000" pitchFamily="2" charset="2"/>
              <a:buChar char="Ø"/>
            </a:pPr>
            <a:r>
              <a:rPr lang="en-US" sz="2400" dirty="0">
                <a:solidFill>
                  <a:schemeClr val="accent2">
                    <a:lumMod val="75000"/>
                  </a:schemeClr>
                </a:solidFill>
              </a:rPr>
              <a:t>Follow instructions on chemical treatment methods</a:t>
            </a:r>
          </a:p>
          <a:p>
            <a:pPr marL="457200" indent="-457200">
              <a:lnSpc>
                <a:spcPct val="110000"/>
              </a:lnSpc>
              <a:spcBef>
                <a:spcPts val="1000"/>
              </a:spcBef>
              <a:spcAft>
                <a:spcPts val="600"/>
              </a:spcAft>
              <a:buClr>
                <a:schemeClr val="accent5"/>
              </a:buClr>
              <a:buFont typeface="Wingdings" panose="05000000000000000000" pitchFamily="2" charset="2"/>
              <a:buChar char="Ø"/>
            </a:pPr>
            <a:r>
              <a:rPr lang="en-US" sz="2400" dirty="0">
                <a:solidFill>
                  <a:schemeClr val="accent2">
                    <a:lumMod val="75000"/>
                  </a:schemeClr>
                </a:solidFill>
              </a:rPr>
              <a:t>Have hand sanitizers available </a:t>
            </a:r>
          </a:p>
          <a:p>
            <a:pPr marL="457200" indent="-457200">
              <a:lnSpc>
                <a:spcPct val="110000"/>
              </a:lnSpc>
              <a:spcBef>
                <a:spcPts val="1000"/>
              </a:spcBef>
              <a:spcAft>
                <a:spcPts val="600"/>
              </a:spcAft>
              <a:buClr>
                <a:schemeClr val="accent5"/>
              </a:buClr>
              <a:buFont typeface="Wingdings" panose="05000000000000000000" pitchFamily="2" charset="2"/>
              <a:buChar char="Ø"/>
            </a:pPr>
            <a:r>
              <a:rPr lang="en-US" sz="2400" dirty="0">
                <a:solidFill>
                  <a:schemeClr val="accent2">
                    <a:lumMod val="75000"/>
                  </a:schemeClr>
                </a:solidFill>
              </a:rPr>
              <a:t>Keep cleaning supplies on hand</a:t>
            </a:r>
          </a:p>
          <a:p>
            <a:pPr marL="457200" indent="-457200">
              <a:lnSpc>
                <a:spcPct val="110000"/>
              </a:lnSpc>
              <a:spcBef>
                <a:spcPts val="1000"/>
              </a:spcBef>
              <a:spcAft>
                <a:spcPts val="600"/>
              </a:spcAft>
              <a:buClr>
                <a:schemeClr val="accent5"/>
              </a:buClr>
              <a:buFont typeface="Wingdings" panose="05000000000000000000" pitchFamily="2" charset="2"/>
              <a:buChar char="Ø"/>
            </a:pPr>
            <a:r>
              <a:rPr lang="en-US" sz="2400" dirty="0">
                <a:solidFill>
                  <a:schemeClr val="accent2">
                    <a:lumMod val="75000"/>
                  </a:schemeClr>
                </a:solidFill>
              </a:rPr>
              <a:t>Keep food preparation areas sanitized</a:t>
            </a:r>
          </a:p>
        </p:txBody>
      </p:sp>
      <p:pic>
        <p:nvPicPr>
          <p:cNvPr id="9" name="Picture 8" descr="A grey bucket with a black lid&#10;&#10;Description automatically generated">
            <a:extLst>
              <a:ext uri="{FF2B5EF4-FFF2-40B4-BE49-F238E27FC236}">
                <a16:creationId xmlns:a16="http://schemas.microsoft.com/office/drawing/2014/main" id="{F5DE31A1-4916-E569-FC31-BBD9AEE08C3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986200" y="1204448"/>
            <a:ext cx="2736109" cy="3084825"/>
          </a:xfrm>
          <a:prstGeom prst="rect">
            <a:avLst/>
          </a:prstGeom>
        </p:spPr>
      </p:pic>
      <p:pic>
        <p:nvPicPr>
          <p:cNvPr id="2" name="Picture 1" descr="A picture containing text, indoor, dark&#10;&#10;Description automatically generated">
            <a:extLst>
              <a:ext uri="{FF2B5EF4-FFF2-40B4-BE49-F238E27FC236}">
                <a16:creationId xmlns:a16="http://schemas.microsoft.com/office/drawing/2014/main" id="{0529C3FA-4E59-D2D3-5173-57567D03EC24}"/>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6832745" y="1024568"/>
            <a:ext cx="2519049" cy="2842850"/>
          </a:xfrm>
          <a:prstGeom prst="rect">
            <a:avLst/>
          </a:prstGeom>
        </p:spPr>
      </p:pic>
      <p:pic>
        <p:nvPicPr>
          <p:cNvPr id="4" name="Picture 3" descr="A picture containing indoor, yellow, colorful&#10;&#10;Description automatically generated">
            <a:extLst>
              <a:ext uri="{FF2B5EF4-FFF2-40B4-BE49-F238E27FC236}">
                <a16:creationId xmlns:a16="http://schemas.microsoft.com/office/drawing/2014/main" id="{7BA612E4-F2C8-EFFA-063C-80B045DF57B6}"/>
              </a:ext>
            </a:extLst>
          </p:cNvPr>
          <p:cNvPicPr>
            <a:picLocks noChangeAspect="1"/>
          </p:cNvPicPr>
          <p:nvPr/>
        </p:nvPicPr>
        <p:blipFill rotWithShape="1">
          <a:blip r:embed="rId5"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121434" y="3867418"/>
            <a:ext cx="2153933" cy="2428451"/>
          </a:xfrm>
          <a:prstGeom prst="rect">
            <a:avLst/>
          </a:prstGeom>
        </p:spPr>
      </p:pic>
    </p:spTree>
    <p:extLst>
      <p:ext uri="{BB962C8B-B14F-4D97-AF65-F5344CB8AC3E}">
        <p14:creationId xmlns:p14="http://schemas.microsoft.com/office/powerpoint/2010/main" val="415145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FC91CB-70F9-0B7B-6747-83E8BCB2979D}"/>
              </a:ext>
            </a:extLst>
          </p:cNvPr>
          <p:cNvSpPr txBox="1"/>
          <p:nvPr/>
        </p:nvSpPr>
        <p:spPr>
          <a:xfrm>
            <a:off x="768096" y="457200"/>
            <a:ext cx="9634745" cy="457200"/>
          </a:xfrm>
          <a:prstGeom prst="rect">
            <a:avLst/>
          </a:prstGeom>
          <a:noFill/>
        </p:spPr>
        <p:txBody>
          <a:bodyPr wrap="square" rtlCol="0" anchor="ctr" anchorCtr="0">
            <a:spAutoFit/>
          </a:bodyPr>
          <a:lstStyle/>
          <a:p>
            <a:r>
              <a:rPr lang="en-US" sz="4000" dirty="0">
                <a:solidFill>
                  <a:srgbClr val="C00000"/>
                </a:solidFill>
                <a:latin typeface="+mj-lt"/>
              </a:rPr>
              <a:t>Have an Emergency Evacuation Plan</a:t>
            </a:r>
            <a:endParaRPr lang="en-US" sz="4000" kern="1200" dirty="0">
              <a:solidFill>
                <a:srgbClr val="C00000"/>
              </a:solidFill>
              <a:latin typeface="+mj-lt"/>
              <a:ea typeface="+mn-ea"/>
              <a:cs typeface="+mn-cs"/>
            </a:endParaRPr>
          </a:p>
        </p:txBody>
      </p:sp>
      <p:sp>
        <p:nvSpPr>
          <p:cNvPr id="3" name="TextBox 2">
            <a:extLst>
              <a:ext uri="{FF2B5EF4-FFF2-40B4-BE49-F238E27FC236}">
                <a16:creationId xmlns:a16="http://schemas.microsoft.com/office/drawing/2014/main" id="{7FCE5CA7-5814-F3AA-2068-29C8E7EE010C}"/>
              </a:ext>
            </a:extLst>
          </p:cNvPr>
          <p:cNvSpPr txBox="1"/>
          <p:nvPr/>
        </p:nvSpPr>
        <p:spPr>
          <a:xfrm>
            <a:off x="766345" y="1214832"/>
            <a:ext cx="7423128" cy="5576911"/>
          </a:xfrm>
          <a:prstGeom prst="rect">
            <a:avLst/>
          </a:prstGeom>
          <a:noFill/>
        </p:spPr>
        <p:txBody>
          <a:bodyPr wrap="square" rtlCol="0">
            <a:spAutoFit/>
          </a:bodyPr>
          <a:lstStyle/>
          <a:p>
            <a:pPr marL="457200" indent="-457200">
              <a:lnSpc>
                <a:spcPct val="110000"/>
              </a:lnSpc>
              <a:spcBef>
                <a:spcPts val="1000"/>
              </a:spcBef>
              <a:spcAft>
                <a:spcPts val="600"/>
              </a:spcAft>
              <a:buClr>
                <a:schemeClr val="accent5"/>
              </a:buClr>
              <a:buFont typeface="Wingdings" panose="05000000000000000000" pitchFamily="2" charset="2"/>
              <a:buChar char="Ø"/>
            </a:pPr>
            <a:r>
              <a:rPr lang="en-US" sz="2400" dirty="0">
                <a:solidFill>
                  <a:schemeClr val="accent2">
                    <a:lumMod val="75000"/>
                  </a:schemeClr>
                </a:solidFill>
              </a:rPr>
              <a:t>Have each member of your household make a list of things they would take if they had 30 minutes to pack up to evacuate.</a:t>
            </a:r>
          </a:p>
          <a:p>
            <a:pPr marL="457200" indent="-457200">
              <a:lnSpc>
                <a:spcPct val="110000"/>
              </a:lnSpc>
              <a:spcBef>
                <a:spcPts val="1000"/>
              </a:spcBef>
              <a:spcAft>
                <a:spcPts val="600"/>
              </a:spcAft>
              <a:buClr>
                <a:schemeClr val="accent5"/>
              </a:buClr>
              <a:buFont typeface="Wingdings" panose="05000000000000000000" pitchFamily="2" charset="2"/>
              <a:buChar char="Ø"/>
            </a:pPr>
            <a:r>
              <a:rPr lang="en-US" sz="2400" dirty="0">
                <a:solidFill>
                  <a:schemeClr val="accent2">
                    <a:lumMod val="75000"/>
                  </a:schemeClr>
                </a:solidFill>
              </a:rPr>
              <a:t>Keep the list on the refrigerator or in a prominent place</a:t>
            </a:r>
          </a:p>
          <a:p>
            <a:pPr marL="457200" indent="-457200">
              <a:lnSpc>
                <a:spcPct val="110000"/>
              </a:lnSpc>
              <a:spcBef>
                <a:spcPts val="1000"/>
              </a:spcBef>
              <a:spcAft>
                <a:spcPts val="600"/>
              </a:spcAft>
              <a:buClr>
                <a:schemeClr val="accent5"/>
              </a:buClr>
              <a:buFont typeface="Wingdings" panose="05000000000000000000" pitchFamily="2" charset="2"/>
              <a:buChar char="Ø"/>
            </a:pPr>
            <a:r>
              <a:rPr lang="en-US" sz="2400" dirty="0">
                <a:solidFill>
                  <a:schemeClr val="accent2">
                    <a:lumMod val="75000"/>
                  </a:schemeClr>
                </a:solidFill>
              </a:rPr>
              <a:t>Consider having a “Grab and Go” container or containers ready  in case evacuation becomes necessary</a:t>
            </a:r>
          </a:p>
          <a:p>
            <a:pPr marL="457200" indent="-457200">
              <a:lnSpc>
                <a:spcPct val="110000"/>
              </a:lnSpc>
              <a:spcBef>
                <a:spcPts val="1000"/>
              </a:spcBef>
              <a:spcAft>
                <a:spcPts val="600"/>
              </a:spcAft>
              <a:buClr>
                <a:schemeClr val="accent5"/>
              </a:buClr>
              <a:buFont typeface="Wingdings" panose="05000000000000000000" pitchFamily="2" charset="2"/>
              <a:buChar char="Ø"/>
            </a:pPr>
            <a:r>
              <a:rPr lang="en-US" sz="2400" dirty="0">
                <a:solidFill>
                  <a:schemeClr val="accent2">
                    <a:lumMod val="75000"/>
                  </a:schemeClr>
                </a:solidFill>
              </a:rPr>
              <a:t>Choose a container or containers that are portable.  Gather what you have, and slowly add to it</a:t>
            </a:r>
          </a:p>
          <a:p>
            <a:endParaRPr lang="en-US" sz="2100" dirty="0"/>
          </a:p>
        </p:txBody>
      </p:sp>
      <p:pic>
        <p:nvPicPr>
          <p:cNvPr id="5" name="Picture 4">
            <a:extLst>
              <a:ext uri="{FF2B5EF4-FFF2-40B4-BE49-F238E27FC236}">
                <a16:creationId xmlns:a16="http://schemas.microsoft.com/office/drawing/2014/main" id="{45A4F980-78C0-98BF-19CC-0299AEAA22C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261243" y="2770734"/>
            <a:ext cx="2255310" cy="2708013"/>
          </a:xfrm>
          <a:prstGeom prst="rect">
            <a:avLst/>
          </a:prstGeom>
        </p:spPr>
      </p:pic>
      <p:pic>
        <p:nvPicPr>
          <p:cNvPr id="6" name="Picture 5">
            <a:extLst>
              <a:ext uri="{FF2B5EF4-FFF2-40B4-BE49-F238E27FC236}">
                <a16:creationId xmlns:a16="http://schemas.microsoft.com/office/drawing/2014/main" id="{343628EF-1305-7CF0-5149-093548B10AD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89473" y="1379253"/>
            <a:ext cx="2255310" cy="2318595"/>
          </a:xfrm>
          <a:prstGeom prst="rect">
            <a:avLst/>
          </a:prstGeom>
        </p:spPr>
      </p:pic>
    </p:spTree>
    <p:extLst>
      <p:ext uri="{BB962C8B-B14F-4D97-AF65-F5344CB8AC3E}">
        <p14:creationId xmlns:p14="http://schemas.microsoft.com/office/powerpoint/2010/main" val="293527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189817-508A-9813-16F9-D92CBAAB16A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91094" y="557475"/>
            <a:ext cx="3912122" cy="5151120"/>
          </a:xfrm>
          <a:prstGeom prst="rect">
            <a:avLst/>
          </a:prstGeom>
        </p:spPr>
      </p:pic>
      <p:sp>
        <p:nvSpPr>
          <p:cNvPr id="4" name="TextBox 3">
            <a:extLst>
              <a:ext uri="{FF2B5EF4-FFF2-40B4-BE49-F238E27FC236}">
                <a16:creationId xmlns:a16="http://schemas.microsoft.com/office/drawing/2014/main" id="{1B48D3F5-34A1-D643-65F7-BD4F0BE4B039}"/>
              </a:ext>
            </a:extLst>
          </p:cNvPr>
          <p:cNvSpPr txBox="1"/>
          <p:nvPr/>
        </p:nvSpPr>
        <p:spPr>
          <a:xfrm>
            <a:off x="5276067" y="557475"/>
            <a:ext cx="6928125" cy="457200"/>
          </a:xfrm>
          <a:prstGeom prst="rect">
            <a:avLst/>
          </a:prstGeom>
          <a:noFill/>
        </p:spPr>
        <p:txBody>
          <a:bodyPr wrap="square" rtlCol="0" anchor="ctr" anchorCtr="0">
            <a:spAutoFit/>
          </a:bodyPr>
          <a:lstStyle/>
          <a:p>
            <a:r>
              <a:rPr lang="en-US" sz="4000" dirty="0">
                <a:solidFill>
                  <a:srgbClr val="C00000"/>
                </a:solidFill>
                <a:latin typeface="+mj-lt"/>
              </a:rPr>
              <a:t>Anticipate Money Needs</a:t>
            </a:r>
          </a:p>
        </p:txBody>
      </p:sp>
      <p:sp>
        <p:nvSpPr>
          <p:cNvPr id="5" name="TextBox 4">
            <a:extLst>
              <a:ext uri="{FF2B5EF4-FFF2-40B4-BE49-F238E27FC236}">
                <a16:creationId xmlns:a16="http://schemas.microsoft.com/office/drawing/2014/main" id="{2F20CEF0-47EA-6A75-2A92-75841710E5EA}"/>
              </a:ext>
            </a:extLst>
          </p:cNvPr>
          <p:cNvSpPr txBox="1"/>
          <p:nvPr/>
        </p:nvSpPr>
        <p:spPr>
          <a:xfrm>
            <a:off x="5263875" y="1317153"/>
            <a:ext cx="6159498" cy="1815882"/>
          </a:xfrm>
          <a:prstGeom prst="rect">
            <a:avLst/>
          </a:prstGeom>
          <a:noFill/>
        </p:spPr>
        <p:txBody>
          <a:bodyPr wrap="square" rtlCol="0">
            <a:spAutoFit/>
          </a:bodyPr>
          <a:lstStyle/>
          <a:p>
            <a:r>
              <a:rPr lang="en-US" sz="2800" kern="1200" dirty="0">
                <a:solidFill>
                  <a:schemeClr val="accent2">
                    <a:lumMod val="75000"/>
                  </a:schemeClr>
                </a:solidFill>
                <a:latin typeface="+mn-lt"/>
                <a:ea typeface="+mn-ea"/>
                <a:cs typeface="+mn-cs"/>
              </a:rPr>
              <a:t>Store cash, </a:t>
            </a:r>
            <a:r>
              <a:rPr lang="en-US" sz="2800" dirty="0">
                <a:solidFill>
                  <a:schemeClr val="accent2">
                    <a:lumMod val="75000"/>
                  </a:schemeClr>
                </a:solidFill>
              </a:rPr>
              <a:t>sufficient for two weeks, </a:t>
            </a:r>
            <a:r>
              <a:rPr lang="en-US" sz="2800" kern="1200" dirty="0">
                <a:solidFill>
                  <a:schemeClr val="accent2">
                    <a:lumMod val="75000"/>
                  </a:schemeClr>
                </a:solidFill>
                <a:latin typeface="+mn-lt"/>
                <a:ea typeface="+mn-ea"/>
                <a:cs typeface="+mn-cs"/>
              </a:rPr>
              <a:t>in small bills to make it easier to pay for things if electronic processing is not available</a:t>
            </a:r>
          </a:p>
        </p:txBody>
      </p:sp>
    </p:spTree>
    <p:extLst>
      <p:ext uri="{BB962C8B-B14F-4D97-AF65-F5344CB8AC3E}">
        <p14:creationId xmlns:p14="http://schemas.microsoft.com/office/powerpoint/2010/main" val="76791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3" name="Rectangle 292">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4" name="Freeform: Shape 293">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295" name="Freeform: Shape 294">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296" name="Freeform: Shape 29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9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83" name="Freeform: Shape 82">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84" name="Freeform: Shape 83">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85" name="Freeform: Shape 84">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86" name="Freeform: Shape 85">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87" name="Freeform: Shape 86">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98" name="Freeform: Shape 297">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89" name="Freeform: Shape 88">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99"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92" name="Freeform: Shape 91">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93" name="Freeform: Shape 92">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94" name="Freeform: Shape 93">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95" name="Freeform: Shape 94">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96" name="Freeform: Shape 95">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300" name="Freeform: Shape 299">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98" name="Freeform: Shape 97">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dirty="0"/>
            </a:p>
          </p:txBody>
        </p:sp>
      </p:grpSp>
      <p:sp useBgFill="1">
        <p:nvSpPr>
          <p:cNvPr id="301" name="Rectangle 300">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2" name="Rectangle 301">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03" name="Top Left">
            <a:extLst>
              <a:ext uri="{FF2B5EF4-FFF2-40B4-BE49-F238E27FC236}">
                <a16:creationId xmlns:a16="http://schemas.microsoft.com/office/drawing/2014/main" id="{7092E392-4FB7-4E2D-928D-EFC63D148E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05" name="Freeform: Shape 104">
              <a:extLst>
                <a:ext uri="{FF2B5EF4-FFF2-40B4-BE49-F238E27FC236}">
                  <a16:creationId xmlns:a16="http://schemas.microsoft.com/office/drawing/2014/main" id="{9B57026F-1936-4B50-9E5F-0037B748B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6" name="Freeform: Shape 105">
              <a:extLst>
                <a:ext uri="{FF2B5EF4-FFF2-40B4-BE49-F238E27FC236}">
                  <a16:creationId xmlns:a16="http://schemas.microsoft.com/office/drawing/2014/main" id="{31C2FEB5-C2DC-4FDF-9FE5-407608D6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107" name="Freeform: Shape 106">
              <a:extLst>
                <a:ext uri="{FF2B5EF4-FFF2-40B4-BE49-F238E27FC236}">
                  <a16:creationId xmlns:a16="http://schemas.microsoft.com/office/drawing/2014/main" id="{60B00B9B-BAB1-4074-A3AF-13B08F4E0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108" name="Freeform: Shape 107">
              <a:extLst>
                <a:ext uri="{FF2B5EF4-FFF2-40B4-BE49-F238E27FC236}">
                  <a16:creationId xmlns:a16="http://schemas.microsoft.com/office/drawing/2014/main" id="{0B6DF209-B3F7-4699-802B-4BE211132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109" name="Freeform: Shape 108">
              <a:extLst>
                <a:ext uri="{FF2B5EF4-FFF2-40B4-BE49-F238E27FC236}">
                  <a16:creationId xmlns:a16="http://schemas.microsoft.com/office/drawing/2014/main" id="{C45FFE10-7D64-45F0-B227-92979752A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110" name="Freeform: Shape 109">
              <a:extLst>
                <a:ext uri="{FF2B5EF4-FFF2-40B4-BE49-F238E27FC236}">
                  <a16:creationId xmlns:a16="http://schemas.microsoft.com/office/drawing/2014/main" id="{4395C91B-6EED-4F5B-8873-5E0AA757F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304" name="Freeform: Shape 303">
              <a:extLst>
                <a:ext uri="{FF2B5EF4-FFF2-40B4-BE49-F238E27FC236}">
                  <a16:creationId xmlns:a16="http://schemas.microsoft.com/office/drawing/2014/main" id="{248D099A-D8DD-4FBA-AF53-928CE633C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112" name="Freeform: Shape 111">
              <a:extLst>
                <a:ext uri="{FF2B5EF4-FFF2-40B4-BE49-F238E27FC236}">
                  <a16:creationId xmlns:a16="http://schemas.microsoft.com/office/drawing/2014/main" id="{1F857259-D6C4-41F7-82DC-37816E8AD0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extBox 1">
            <a:extLst>
              <a:ext uri="{FF2B5EF4-FFF2-40B4-BE49-F238E27FC236}">
                <a16:creationId xmlns:a16="http://schemas.microsoft.com/office/drawing/2014/main" id="{CBCDBEBA-BC4E-5005-A147-FBF53C9B306C}"/>
              </a:ext>
            </a:extLst>
          </p:cNvPr>
          <p:cNvSpPr txBox="1"/>
          <p:nvPr/>
        </p:nvSpPr>
        <p:spPr>
          <a:xfrm>
            <a:off x="768096" y="457200"/>
            <a:ext cx="9109456" cy="457200"/>
          </a:xfrm>
          <a:prstGeom prst="rect">
            <a:avLst/>
          </a:prstGeom>
        </p:spPr>
        <p:txBody>
          <a:bodyPr vert="horz" lIns="91440" tIns="45720" rIns="91440" bIns="45720" rtlCol="0" anchor="ctr" anchorCtr="0">
            <a:noAutofit/>
          </a:bodyPr>
          <a:lstStyle/>
          <a:p>
            <a:pPr>
              <a:spcBef>
                <a:spcPct val="0"/>
              </a:spcBef>
              <a:spcAft>
                <a:spcPts val="600"/>
              </a:spcAft>
            </a:pPr>
            <a:r>
              <a:rPr lang="en-US" sz="4000" kern="1200" dirty="0">
                <a:solidFill>
                  <a:srgbClr val="FF0000"/>
                </a:solidFill>
                <a:latin typeface="+mj-lt"/>
                <a:ea typeface="+mj-ea"/>
                <a:cs typeface="+mj-cs"/>
              </a:rPr>
              <a:t>Emergency Communications</a:t>
            </a:r>
          </a:p>
        </p:txBody>
      </p:sp>
      <p:pic>
        <p:nvPicPr>
          <p:cNvPr id="69" name="Picture 68">
            <a:extLst>
              <a:ext uri="{FF2B5EF4-FFF2-40B4-BE49-F238E27FC236}">
                <a16:creationId xmlns:a16="http://schemas.microsoft.com/office/drawing/2014/main" id="{90BBC86F-DCE1-84DD-5C2C-E96C3A1267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46152" y="1337665"/>
            <a:ext cx="3777152" cy="3777152"/>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305" name="Bottom Right">
            <a:extLst>
              <a:ext uri="{FF2B5EF4-FFF2-40B4-BE49-F238E27FC236}">
                <a16:creationId xmlns:a16="http://schemas.microsoft.com/office/drawing/2014/main" id="{A7C60A7A-4212-46AC-80A2-DE231DD3D1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15" name="Freeform: Shape 114">
              <a:extLst>
                <a:ext uri="{FF2B5EF4-FFF2-40B4-BE49-F238E27FC236}">
                  <a16:creationId xmlns:a16="http://schemas.microsoft.com/office/drawing/2014/main" id="{7EDA875D-6B8A-4B32-89EB-F4CD6D1FC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16" name="Graphic 157">
              <a:extLst>
                <a:ext uri="{FF2B5EF4-FFF2-40B4-BE49-F238E27FC236}">
                  <a16:creationId xmlns:a16="http://schemas.microsoft.com/office/drawing/2014/main" id="{AA7D7CCE-E90B-483E-AFF7-CF95CABC97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06" name="Freeform: Shape 305">
                <a:extLst>
                  <a:ext uri="{FF2B5EF4-FFF2-40B4-BE49-F238E27FC236}">
                    <a16:creationId xmlns:a16="http://schemas.microsoft.com/office/drawing/2014/main" id="{67F2D919-84B6-4EC4-87F5-BDFF145BB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119" name="Freeform: Shape 118">
                <a:extLst>
                  <a:ext uri="{FF2B5EF4-FFF2-40B4-BE49-F238E27FC236}">
                    <a16:creationId xmlns:a16="http://schemas.microsoft.com/office/drawing/2014/main" id="{65C8244C-685B-42CF-B028-C7ADE067C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120" name="Freeform: Shape 119">
                <a:extLst>
                  <a:ext uri="{FF2B5EF4-FFF2-40B4-BE49-F238E27FC236}">
                    <a16:creationId xmlns:a16="http://schemas.microsoft.com/office/drawing/2014/main" id="{0420B7EF-9249-4974-A978-AAD55C81B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121" name="Freeform: Shape 120">
                <a:extLst>
                  <a:ext uri="{FF2B5EF4-FFF2-40B4-BE49-F238E27FC236}">
                    <a16:creationId xmlns:a16="http://schemas.microsoft.com/office/drawing/2014/main" id="{05BD8B59-E1C0-4320-BFC1-66D139E80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122" name="Freeform: Shape 121">
                <a:extLst>
                  <a:ext uri="{FF2B5EF4-FFF2-40B4-BE49-F238E27FC236}">
                    <a16:creationId xmlns:a16="http://schemas.microsoft.com/office/drawing/2014/main" id="{A983471C-A7FE-4ED8-BE9B-601CEC61E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307" name="Freeform: Shape 306">
                <a:extLst>
                  <a:ext uri="{FF2B5EF4-FFF2-40B4-BE49-F238E27FC236}">
                    <a16:creationId xmlns:a16="http://schemas.microsoft.com/office/drawing/2014/main" id="{E8B842F2-803D-4F74-BBF6-6965BC0FD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124" name="Freeform: Shape 123">
                <a:extLst>
                  <a:ext uri="{FF2B5EF4-FFF2-40B4-BE49-F238E27FC236}">
                    <a16:creationId xmlns:a16="http://schemas.microsoft.com/office/drawing/2014/main" id="{94ECDF1E-AE5F-46C4-A134-C28C6D6B7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dirty="0"/>
              </a:p>
            </p:txBody>
          </p:sp>
        </p:grpSp>
        <p:sp>
          <p:nvSpPr>
            <p:cNvPr id="117" name="Freeform: Shape 116">
              <a:extLst>
                <a:ext uri="{FF2B5EF4-FFF2-40B4-BE49-F238E27FC236}">
                  <a16:creationId xmlns:a16="http://schemas.microsoft.com/office/drawing/2014/main" id="{C0E491A0-7D49-4A1F-B2DB-C94F56329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08"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15507" y="3369564"/>
            <a:ext cx="118872" cy="118872"/>
            <a:chOff x="1175347" y="3733800"/>
            <a:chExt cx="118872" cy="118872"/>
          </a:xfrm>
        </p:grpSpPr>
        <p:cxnSp>
          <p:nvCxnSpPr>
            <p:cNvPr id="127" name="Straight Connector 126">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28" name="Straight Connector 127">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129" name="TextBox 128">
            <a:extLst>
              <a:ext uri="{FF2B5EF4-FFF2-40B4-BE49-F238E27FC236}">
                <a16:creationId xmlns:a16="http://schemas.microsoft.com/office/drawing/2014/main" id="{E773D2EE-CA9D-E7DD-23D7-BF37DD1B2643}"/>
              </a:ext>
            </a:extLst>
          </p:cNvPr>
          <p:cNvSpPr txBox="1"/>
          <p:nvPr/>
        </p:nvSpPr>
        <p:spPr>
          <a:xfrm>
            <a:off x="789658" y="1262506"/>
            <a:ext cx="7036729" cy="6139629"/>
          </a:xfrm>
          <a:prstGeom prst="rect">
            <a:avLst/>
          </a:prstGeom>
          <a:noFill/>
        </p:spPr>
        <p:txBody>
          <a:bodyPr wrap="square" rtlCol="0">
            <a:spAutoFit/>
          </a:bodyPr>
          <a:lstStyle/>
          <a:p>
            <a:pPr marL="457200" indent="-457200">
              <a:lnSpc>
                <a:spcPct val="110000"/>
              </a:lnSpc>
              <a:spcBef>
                <a:spcPts val="1000"/>
              </a:spcBef>
              <a:spcAft>
                <a:spcPts val="600"/>
              </a:spcAft>
              <a:buClr>
                <a:schemeClr val="accent5"/>
              </a:buClr>
              <a:buFont typeface="Wingdings" panose="05000000000000000000" pitchFamily="2" charset="2"/>
              <a:buChar char="Ø"/>
            </a:pPr>
            <a:r>
              <a:rPr lang="en-US" sz="2100" dirty="0">
                <a:solidFill>
                  <a:schemeClr val="accent2">
                    <a:lumMod val="75000"/>
                  </a:schemeClr>
                </a:solidFill>
              </a:rPr>
              <a:t>Have a plan on how you will contact family members and friends  in the event of an emergency </a:t>
            </a:r>
          </a:p>
          <a:p>
            <a:pPr marL="457200" indent="-457200">
              <a:lnSpc>
                <a:spcPct val="110000"/>
              </a:lnSpc>
              <a:spcBef>
                <a:spcPts val="1000"/>
              </a:spcBef>
              <a:spcAft>
                <a:spcPts val="600"/>
              </a:spcAft>
              <a:buClr>
                <a:schemeClr val="accent5"/>
              </a:buClr>
              <a:buFont typeface="Wingdings" panose="05000000000000000000" pitchFamily="2" charset="2"/>
              <a:buChar char="Ø"/>
            </a:pPr>
            <a:r>
              <a:rPr lang="en-US" sz="2100" dirty="0">
                <a:solidFill>
                  <a:schemeClr val="accent2">
                    <a:lumMod val="75000"/>
                  </a:schemeClr>
                </a:solidFill>
              </a:rPr>
              <a:t>Know your Ward Communications Specialist(s) </a:t>
            </a:r>
          </a:p>
          <a:p>
            <a:pPr marL="457200" indent="-457200">
              <a:lnSpc>
                <a:spcPct val="110000"/>
              </a:lnSpc>
              <a:spcBef>
                <a:spcPts val="1000"/>
              </a:spcBef>
              <a:spcAft>
                <a:spcPts val="600"/>
              </a:spcAft>
              <a:buClr>
                <a:schemeClr val="accent5"/>
              </a:buClr>
              <a:buFont typeface="Wingdings" panose="05000000000000000000" pitchFamily="2" charset="2"/>
              <a:buChar char="Ø"/>
            </a:pPr>
            <a:r>
              <a:rPr lang="en-US" sz="2100" dirty="0">
                <a:solidFill>
                  <a:schemeClr val="accent2">
                    <a:lumMod val="75000"/>
                  </a:schemeClr>
                </a:solidFill>
              </a:rPr>
              <a:t>Keep emergency numbers posted in a prominent place for easy access</a:t>
            </a:r>
          </a:p>
          <a:p>
            <a:pPr marL="457200" marR="0" indent="-457200">
              <a:lnSpc>
                <a:spcPct val="110000"/>
              </a:lnSpc>
              <a:spcBef>
                <a:spcPts val="1000"/>
              </a:spcBef>
              <a:spcAft>
                <a:spcPts val="600"/>
              </a:spcAft>
              <a:buClr>
                <a:schemeClr val="accent5"/>
              </a:buClr>
              <a:buFont typeface="Wingdings" panose="05000000000000000000" pitchFamily="2" charset="2"/>
              <a:buChar char="Ø"/>
            </a:pPr>
            <a:r>
              <a:rPr lang="en-US" sz="2100" dirty="0">
                <a:solidFill>
                  <a:schemeClr val="accent2">
                    <a:lumMod val="75000"/>
                  </a:schemeClr>
                </a:solidFill>
              </a:rPr>
              <a:t>Have a hard copy list of emergency contact numbers. Include relatives and friends. This may come in handy if cell phone service is down and you must rely on the services of Ham radio operators to reach people</a:t>
            </a:r>
          </a:p>
          <a:p>
            <a:pPr marL="457200" indent="-457200">
              <a:lnSpc>
                <a:spcPct val="110000"/>
              </a:lnSpc>
              <a:spcBef>
                <a:spcPts val="1000"/>
              </a:spcBef>
              <a:spcAft>
                <a:spcPts val="600"/>
              </a:spcAft>
              <a:buClr>
                <a:schemeClr val="accent5"/>
              </a:buClr>
              <a:buFont typeface="Wingdings" panose="05000000000000000000" pitchFamily="2" charset="2"/>
              <a:buChar char="Ø"/>
            </a:pPr>
            <a:r>
              <a:rPr lang="en-US" sz="2100" dirty="0">
                <a:solidFill>
                  <a:schemeClr val="accent2">
                    <a:lumMod val="75000"/>
                  </a:schemeClr>
                </a:solidFill>
              </a:rPr>
              <a:t>Note that if cell phone service is down during an emergency, texting may still work</a:t>
            </a:r>
          </a:p>
          <a:p>
            <a:pPr marL="457200" marR="0" indent="-457200">
              <a:lnSpc>
                <a:spcPct val="110000"/>
              </a:lnSpc>
              <a:spcBef>
                <a:spcPts val="1000"/>
              </a:spcBef>
              <a:spcAft>
                <a:spcPts val="600"/>
              </a:spcAft>
              <a:buClr>
                <a:schemeClr val="accent5"/>
              </a:buClr>
              <a:buFont typeface="Wingdings" panose="05000000000000000000" pitchFamily="2" charset="2"/>
              <a:buChar char="Ø"/>
            </a:pPr>
            <a:endParaRPr lang="en-US" sz="2100" dirty="0">
              <a:solidFill>
                <a:schemeClr val="accent2">
                  <a:lumMod val="75000"/>
                </a:schemeClr>
              </a:solidFill>
            </a:endParaRPr>
          </a:p>
          <a:p>
            <a:pPr marL="285750" indent="-285750">
              <a:buFont typeface="Wingdings" panose="05000000000000000000" pitchFamily="2" charset="2"/>
              <a:buChar char="Ø"/>
            </a:pPr>
            <a:endParaRPr lang="en-US" sz="2100" kern="1200" dirty="0">
              <a:solidFill>
                <a:schemeClr val="tx1"/>
              </a:solidFill>
            </a:endParaRPr>
          </a:p>
        </p:txBody>
      </p:sp>
    </p:spTree>
    <p:extLst>
      <p:ext uri="{BB962C8B-B14F-4D97-AF65-F5344CB8AC3E}">
        <p14:creationId xmlns:p14="http://schemas.microsoft.com/office/powerpoint/2010/main" val="282887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534A41-50BF-DF79-724A-F98707941786}"/>
              </a:ext>
            </a:extLst>
          </p:cNvPr>
          <p:cNvSpPr txBox="1"/>
          <p:nvPr/>
        </p:nvSpPr>
        <p:spPr>
          <a:xfrm>
            <a:off x="768096" y="457200"/>
            <a:ext cx="3745729" cy="457200"/>
          </a:xfrm>
          <a:prstGeom prst="rect">
            <a:avLst/>
          </a:prstGeom>
          <a:noFill/>
        </p:spPr>
        <p:txBody>
          <a:bodyPr wrap="square" rtlCol="0" anchor="ctr" anchorCtr="0">
            <a:spAutoFit/>
          </a:bodyPr>
          <a:lstStyle/>
          <a:p>
            <a:r>
              <a:rPr lang="en-US" sz="4000" dirty="0">
                <a:solidFill>
                  <a:srgbClr val="C00000"/>
                </a:solidFill>
                <a:latin typeface="+mj-lt"/>
              </a:rPr>
              <a:t>And Finally ... </a:t>
            </a:r>
          </a:p>
        </p:txBody>
      </p:sp>
      <p:sp>
        <p:nvSpPr>
          <p:cNvPr id="4" name="TextBox 3">
            <a:extLst>
              <a:ext uri="{FF2B5EF4-FFF2-40B4-BE49-F238E27FC236}">
                <a16:creationId xmlns:a16="http://schemas.microsoft.com/office/drawing/2014/main" id="{9805C98D-BF40-BE06-8A6B-C905237203A3}"/>
              </a:ext>
            </a:extLst>
          </p:cNvPr>
          <p:cNvSpPr txBox="1"/>
          <p:nvPr/>
        </p:nvSpPr>
        <p:spPr>
          <a:xfrm>
            <a:off x="785285" y="1214537"/>
            <a:ext cx="7613475" cy="2677656"/>
          </a:xfrm>
          <a:prstGeom prst="rect">
            <a:avLst/>
          </a:prstGeom>
          <a:noFill/>
        </p:spPr>
        <p:txBody>
          <a:bodyPr wrap="square">
            <a:spAutoFit/>
          </a:bodyPr>
          <a:lstStyle/>
          <a:p>
            <a:pPr marL="0" indent="0">
              <a:buNone/>
            </a:pPr>
            <a:r>
              <a:rPr lang="en-US" sz="2800" dirty="0">
                <a:solidFill>
                  <a:schemeClr val="accent2">
                    <a:lumMod val="75000"/>
                  </a:schemeClr>
                </a:solidFill>
              </a:rPr>
              <a:t>In his October 1995 Conference address, Elder L. Tom Perry said: “The need for preparation is abundantly clear.  The great blessing of being prepared gives us freedom from fear, as guaranteed to us by the Lord in the Doctrine and Covenants:</a:t>
            </a:r>
          </a:p>
        </p:txBody>
      </p:sp>
      <p:pic>
        <p:nvPicPr>
          <p:cNvPr id="6" name="Picture 5" descr="A person in a suit and tie&#10;&#10;Description automatically generated">
            <a:extLst>
              <a:ext uri="{FF2B5EF4-FFF2-40B4-BE49-F238E27FC236}">
                <a16:creationId xmlns:a16="http://schemas.microsoft.com/office/drawing/2014/main" id="{A48B1394-CE9D-F780-B0C2-C90BF2B51F40}"/>
              </a:ext>
            </a:extLst>
          </p:cNvPr>
          <p:cNvPicPr>
            <a:picLocks noChangeAspect="1"/>
          </p:cNvPicPr>
          <p:nvPr/>
        </p:nvPicPr>
        <p:blipFill rotWithShape="1">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rcRect t="-252"/>
          <a:stretch/>
        </p:blipFill>
        <p:spPr bwMode="auto">
          <a:xfrm>
            <a:off x="9043449" y="1341436"/>
            <a:ext cx="2527300" cy="252857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796EF92-374B-D85A-C59C-3537E0378D15}"/>
              </a:ext>
            </a:extLst>
          </p:cNvPr>
          <p:cNvSpPr txBox="1"/>
          <p:nvPr/>
        </p:nvSpPr>
        <p:spPr>
          <a:xfrm>
            <a:off x="785285" y="4060203"/>
            <a:ext cx="8635498" cy="584775"/>
          </a:xfrm>
          <a:prstGeom prst="rect">
            <a:avLst/>
          </a:prstGeom>
          <a:noFill/>
        </p:spPr>
        <p:txBody>
          <a:bodyPr wrap="square">
            <a:spAutoFit/>
          </a:bodyPr>
          <a:lstStyle/>
          <a:p>
            <a:pPr marL="0" indent="0" algn="just">
              <a:buNone/>
            </a:pPr>
            <a:r>
              <a:rPr lang="en-US" sz="3200" dirty="0">
                <a:solidFill>
                  <a:schemeClr val="accent1">
                    <a:lumMod val="75000"/>
                  </a:schemeClr>
                </a:solidFill>
              </a:rPr>
              <a:t>“If ye are prepared ye shall not fear” </a:t>
            </a:r>
            <a:r>
              <a:rPr lang="en-US" sz="2400" dirty="0">
                <a:solidFill>
                  <a:schemeClr val="accent1">
                    <a:lumMod val="75000"/>
                  </a:schemeClr>
                </a:solidFill>
              </a:rPr>
              <a:t>(D&amp;C 38:30)</a:t>
            </a:r>
          </a:p>
        </p:txBody>
      </p:sp>
    </p:spTree>
    <p:extLst>
      <p:ext uri="{BB962C8B-B14F-4D97-AF65-F5344CB8AC3E}">
        <p14:creationId xmlns:p14="http://schemas.microsoft.com/office/powerpoint/2010/main" val="197612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B7695E-61C8-3C1C-5D9B-3FED9F712366}"/>
              </a:ext>
            </a:extLst>
          </p:cNvPr>
          <p:cNvSpPr txBox="1"/>
          <p:nvPr/>
        </p:nvSpPr>
        <p:spPr>
          <a:xfrm>
            <a:off x="991849" y="5258806"/>
            <a:ext cx="8929391" cy="523220"/>
          </a:xfrm>
          <a:prstGeom prst="rect">
            <a:avLst/>
          </a:prstGeom>
          <a:noFill/>
        </p:spPr>
        <p:txBody>
          <a:bodyPr wrap="square" rtlCol="0">
            <a:spAutoFit/>
          </a:bodyPr>
          <a:lstStyle/>
          <a:p>
            <a:r>
              <a:rPr lang="en-US" sz="2800" dirty="0">
                <a:solidFill>
                  <a:schemeClr val="accent2">
                    <a:lumMod val="75000"/>
                  </a:schemeClr>
                </a:solidFill>
                <a:hlinkClick r:id="rId2">
                  <a:extLst>
                    <a:ext uri="{A12FA001-AC4F-418D-AE19-62706E023703}">
                      <ahyp:hlinkClr xmlns:ahyp="http://schemas.microsoft.com/office/drawing/2018/hyperlinkcolor" val="tx"/>
                    </a:ext>
                  </a:extLst>
                </a:hlinkClick>
              </a:rPr>
              <a:t>https://www.preparednessplano.org/?page_id=1490</a:t>
            </a:r>
            <a:endParaRPr lang="en-US" sz="2800" dirty="0">
              <a:solidFill>
                <a:schemeClr val="accent2">
                  <a:lumMod val="75000"/>
                </a:schemeClr>
              </a:solidFill>
            </a:endParaRPr>
          </a:p>
        </p:txBody>
      </p:sp>
      <p:pic>
        <p:nvPicPr>
          <p:cNvPr id="7" name="Picture 6">
            <a:extLst>
              <a:ext uri="{FF2B5EF4-FFF2-40B4-BE49-F238E27FC236}">
                <a16:creationId xmlns:a16="http://schemas.microsoft.com/office/drawing/2014/main" id="{811948E0-7BD3-0230-8C83-A429E4A38D67}"/>
              </a:ext>
            </a:extLst>
          </p:cNvPr>
          <p:cNvPicPr>
            <a:picLocks noChangeAspect="1"/>
          </p:cNvPicPr>
          <p:nvPr/>
        </p:nvPicPr>
        <p:blipFill>
          <a:blip r:embed="rId3"/>
          <a:stretch>
            <a:fillRect/>
          </a:stretch>
        </p:blipFill>
        <p:spPr>
          <a:xfrm>
            <a:off x="991849" y="606272"/>
            <a:ext cx="4311347" cy="4286774"/>
          </a:xfrm>
          <a:prstGeom prst="rect">
            <a:avLst/>
          </a:prstGeom>
        </p:spPr>
      </p:pic>
      <p:sp>
        <p:nvSpPr>
          <p:cNvPr id="8" name="TextBox 7">
            <a:extLst>
              <a:ext uri="{FF2B5EF4-FFF2-40B4-BE49-F238E27FC236}">
                <a16:creationId xmlns:a16="http://schemas.microsoft.com/office/drawing/2014/main" id="{A59375B3-90B8-A918-E50F-CAE18D3879AC}"/>
              </a:ext>
            </a:extLst>
          </p:cNvPr>
          <p:cNvSpPr txBox="1"/>
          <p:nvPr/>
        </p:nvSpPr>
        <p:spPr>
          <a:xfrm>
            <a:off x="5692140" y="560552"/>
            <a:ext cx="5852160" cy="2246769"/>
          </a:xfrm>
          <a:prstGeom prst="rect">
            <a:avLst/>
          </a:prstGeom>
          <a:noFill/>
        </p:spPr>
        <p:txBody>
          <a:bodyPr wrap="square" rtlCol="0">
            <a:spAutoFit/>
          </a:bodyPr>
          <a:lstStyle/>
          <a:p>
            <a:r>
              <a:rPr lang="en-US" sz="2800" dirty="0">
                <a:solidFill>
                  <a:srgbClr val="C00000"/>
                </a:solidFill>
              </a:rPr>
              <a:t>To access the Two-Week Survival Plan on the Plano, Texas Stake Emergency Preparedness website, use this QR code or see the link below.</a:t>
            </a:r>
          </a:p>
        </p:txBody>
      </p:sp>
    </p:spTree>
    <p:extLst>
      <p:ext uri="{BB962C8B-B14F-4D97-AF65-F5344CB8AC3E}">
        <p14:creationId xmlns:p14="http://schemas.microsoft.com/office/powerpoint/2010/main" val="143666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34D92-F03E-7F27-325D-533D5FDAD1C6}"/>
              </a:ext>
            </a:extLst>
          </p:cNvPr>
          <p:cNvSpPr>
            <a:spLocks noGrp="1"/>
          </p:cNvSpPr>
          <p:nvPr>
            <p:ph idx="1"/>
          </p:nvPr>
        </p:nvSpPr>
        <p:spPr>
          <a:xfrm>
            <a:off x="771525" y="1690687"/>
            <a:ext cx="10515600" cy="4802187"/>
          </a:xfrm>
        </p:spPr>
        <p:txBody>
          <a:bodyPr>
            <a:normAutofit/>
          </a:bodyPr>
          <a:lstStyle/>
          <a:p>
            <a:pPr marL="457200" indent="-457200">
              <a:buFont typeface="Wingdings" panose="05000000000000000000" pitchFamily="2" charset="2"/>
              <a:buChar char="Ø"/>
            </a:pPr>
            <a:r>
              <a:rPr lang="en-US" sz="2600" dirty="0">
                <a:solidFill>
                  <a:schemeClr val="accent2">
                    <a:lumMod val="75000"/>
                  </a:schemeClr>
                </a:solidFill>
              </a:rPr>
              <a:t>Identify</a:t>
            </a:r>
            <a:r>
              <a:rPr lang="en-US" sz="3000" dirty="0">
                <a:solidFill>
                  <a:schemeClr val="accent2">
                    <a:lumMod val="75000"/>
                  </a:schemeClr>
                </a:solidFill>
              </a:rPr>
              <a:t> and plan for the disasters most likely to occur in our area</a:t>
            </a:r>
            <a:endParaRPr lang="en-US" sz="3200" dirty="0">
              <a:solidFill>
                <a:schemeClr val="accent2">
                  <a:lumMod val="75000"/>
                </a:schemeClr>
              </a:solidFill>
            </a:endParaRPr>
          </a:p>
          <a:p>
            <a:pPr marL="457200" indent="-457200">
              <a:lnSpc>
                <a:spcPct val="120000"/>
              </a:lnSpc>
              <a:buFont typeface="Wingdings" panose="05000000000000000000" pitchFamily="2" charset="2"/>
              <a:buChar char="Ø"/>
            </a:pPr>
            <a:r>
              <a:rPr lang="en-US" sz="2600" dirty="0">
                <a:solidFill>
                  <a:schemeClr val="accent2">
                    <a:lumMod val="75000"/>
                  </a:schemeClr>
                </a:solidFill>
              </a:rPr>
              <a:t>Store water for an emergency</a:t>
            </a:r>
          </a:p>
          <a:p>
            <a:pPr marL="457200" indent="-457200">
              <a:lnSpc>
                <a:spcPct val="120000"/>
              </a:lnSpc>
              <a:buFont typeface="Wingdings" panose="05000000000000000000" pitchFamily="2" charset="2"/>
              <a:buChar char="Ø"/>
            </a:pPr>
            <a:r>
              <a:rPr lang="en-US" sz="2600" dirty="0">
                <a:solidFill>
                  <a:schemeClr val="accent2">
                    <a:lumMod val="75000"/>
                  </a:schemeClr>
                </a:solidFill>
              </a:rPr>
              <a:t>Store food and medications for an emergency</a:t>
            </a:r>
          </a:p>
          <a:p>
            <a:pPr marL="457200" indent="-457200">
              <a:lnSpc>
                <a:spcPct val="120000"/>
              </a:lnSpc>
              <a:buFont typeface="Wingdings" panose="05000000000000000000" pitchFamily="2" charset="2"/>
              <a:buChar char="Ø"/>
            </a:pPr>
            <a:r>
              <a:rPr lang="en-US" sz="2600" dirty="0">
                <a:solidFill>
                  <a:schemeClr val="accent2">
                    <a:lumMod val="75000"/>
                  </a:schemeClr>
                </a:solidFill>
              </a:rPr>
              <a:t>Plan for sanitation needs during an emergency</a:t>
            </a:r>
          </a:p>
          <a:p>
            <a:pPr marL="457200" indent="-457200">
              <a:lnSpc>
                <a:spcPct val="120000"/>
              </a:lnSpc>
              <a:buFont typeface="Wingdings" panose="05000000000000000000" pitchFamily="2" charset="2"/>
              <a:buChar char="Ø"/>
            </a:pPr>
            <a:r>
              <a:rPr lang="en-US" sz="2600" dirty="0">
                <a:solidFill>
                  <a:schemeClr val="accent2">
                    <a:lumMod val="75000"/>
                  </a:schemeClr>
                </a:solidFill>
              </a:rPr>
              <a:t>Have an evacuation plan in the event you need to leave</a:t>
            </a:r>
          </a:p>
          <a:p>
            <a:pPr marL="457200" indent="-457200">
              <a:lnSpc>
                <a:spcPct val="120000"/>
              </a:lnSpc>
              <a:buFont typeface="Wingdings" panose="05000000000000000000" pitchFamily="2" charset="2"/>
              <a:buChar char="Ø"/>
            </a:pPr>
            <a:r>
              <a:rPr lang="en-US" sz="2600" dirty="0">
                <a:solidFill>
                  <a:schemeClr val="accent2">
                    <a:lumMod val="75000"/>
                  </a:schemeClr>
                </a:solidFill>
              </a:rPr>
              <a:t>Have emergency financial reserves</a:t>
            </a:r>
          </a:p>
          <a:p>
            <a:pPr marL="457200" indent="-457200">
              <a:lnSpc>
                <a:spcPct val="120000"/>
              </a:lnSpc>
              <a:buFont typeface="Wingdings" panose="05000000000000000000" pitchFamily="2" charset="2"/>
              <a:buChar char="Ø"/>
            </a:pPr>
            <a:r>
              <a:rPr lang="en-US" sz="2600" dirty="0">
                <a:solidFill>
                  <a:schemeClr val="accent2">
                    <a:lumMod val="75000"/>
                  </a:schemeClr>
                </a:solidFill>
              </a:rPr>
              <a:t>Have a plan for communicating in an emergency</a:t>
            </a:r>
          </a:p>
          <a:p>
            <a:pPr>
              <a:buFont typeface="Wingdings" panose="05000000000000000000" pitchFamily="2" charset="2"/>
              <a:buChar char="Ø"/>
            </a:pPr>
            <a:endParaRPr lang="en-US" sz="2800" dirty="0">
              <a:solidFill>
                <a:schemeClr val="tx1"/>
              </a:solidFill>
            </a:endParaRPr>
          </a:p>
        </p:txBody>
      </p:sp>
      <p:sp>
        <p:nvSpPr>
          <p:cNvPr id="5" name="Title 4">
            <a:extLst>
              <a:ext uri="{FF2B5EF4-FFF2-40B4-BE49-F238E27FC236}">
                <a16:creationId xmlns:a16="http://schemas.microsoft.com/office/drawing/2014/main" id="{9F2B8469-5327-4D4A-46A8-CCAC27D02170}"/>
              </a:ext>
            </a:extLst>
          </p:cNvPr>
          <p:cNvSpPr>
            <a:spLocks noGrp="1"/>
          </p:cNvSpPr>
          <p:nvPr>
            <p:ph type="title"/>
          </p:nvPr>
        </p:nvSpPr>
        <p:spPr>
          <a:xfrm>
            <a:off x="771525" y="457200"/>
            <a:ext cx="10515600" cy="457200"/>
          </a:xfrm>
        </p:spPr>
        <p:txBody>
          <a:bodyPr>
            <a:normAutofit fontScale="90000"/>
          </a:bodyPr>
          <a:lstStyle/>
          <a:p>
            <a:r>
              <a:rPr lang="en-US" sz="4400" dirty="0">
                <a:solidFill>
                  <a:srgbClr val="C00000"/>
                </a:solidFill>
              </a:rPr>
              <a:t>How Do We Prepare for Emergencies?</a:t>
            </a:r>
            <a:endParaRPr lang="en-US" dirty="0">
              <a:solidFill>
                <a:srgbClr val="C00000"/>
              </a:solidFill>
            </a:endParaRPr>
          </a:p>
        </p:txBody>
      </p:sp>
      <p:sp>
        <p:nvSpPr>
          <p:cNvPr id="2" name="Title 4">
            <a:extLst>
              <a:ext uri="{FF2B5EF4-FFF2-40B4-BE49-F238E27FC236}">
                <a16:creationId xmlns:a16="http://schemas.microsoft.com/office/drawing/2014/main" id="{8510814A-DEF4-3CAA-E56A-9B2EDE4ADA73}"/>
              </a:ext>
            </a:extLst>
          </p:cNvPr>
          <p:cNvSpPr txBox="1">
            <a:spLocks/>
          </p:cNvSpPr>
          <p:nvPr/>
        </p:nvSpPr>
        <p:spPr>
          <a:xfrm>
            <a:off x="771525" y="1194648"/>
            <a:ext cx="10515600" cy="289907"/>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r>
              <a:rPr lang="en-US" sz="3000" dirty="0">
                <a:solidFill>
                  <a:schemeClr val="accent2">
                    <a:lumMod val="75000"/>
                  </a:schemeClr>
                </a:solidFill>
                <a:latin typeface="+mn-lt"/>
              </a:rPr>
              <a:t>Our Stake leaders encourage us to:</a:t>
            </a:r>
          </a:p>
        </p:txBody>
      </p:sp>
    </p:spTree>
    <p:extLst>
      <p:ext uri="{BB962C8B-B14F-4D97-AF65-F5344CB8AC3E}">
        <p14:creationId xmlns:p14="http://schemas.microsoft.com/office/powerpoint/2010/main" val="340325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ontent Placeholder 9">
            <a:extLst>
              <a:ext uri="{FF2B5EF4-FFF2-40B4-BE49-F238E27FC236}">
                <a16:creationId xmlns:a16="http://schemas.microsoft.com/office/drawing/2014/main" id="{17BDC496-99CB-BBEC-54AF-92EF4046EA3B}"/>
              </a:ext>
            </a:extLst>
          </p:cNvPr>
          <p:cNvSpPr>
            <a:spLocks noGrp="1"/>
          </p:cNvSpPr>
          <p:nvPr>
            <p:ph idx="1"/>
          </p:nvPr>
        </p:nvSpPr>
        <p:spPr>
          <a:xfrm>
            <a:off x="768096" y="457200"/>
            <a:ext cx="5754624" cy="4725586"/>
          </a:xfrm>
        </p:spPr>
        <p:txBody>
          <a:bodyPr>
            <a:normAutofit/>
          </a:bodyPr>
          <a:lstStyle/>
          <a:p>
            <a:pPr marL="0" indent="0">
              <a:buNone/>
            </a:pPr>
            <a:r>
              <a:rPr lang="en-US" sz="3200" dirty="0">
                <a:solidFill>
                  <a:schemeClr val="accent2">
                    <a:lumMod val="75000"/>
                  </a:schemeClr>
                </a:solidFill>
              </a:rPr>
              <a:t>“Members are to have supplies on hand to support themselves independently for at least three days, and strongly recommended for two weeks during an emergency event</a:t>
            </a:r>
            <a:r>
              <a:rPr lang="en-US" sz="2400" dirty="0"/>
              <a:t>. “</a:t>
            </a:r>
          </a:p>
          <a:p>
            <a:pPr marL="0" indent="0" algn="ctr">
              <a:buNone/>
            </a:pPr>
            <a:r>
              <a:rPr lang="en-US" dirty="0">
                <a:solidFill>
                  <a:schemeClr val="accent2">
                    <a:lumMod val="75000"/>
                  </a:schemeClr>
                </a:solidFill>
              </a:rPr>
              <a:t>Plano Texas Stake Presidency</a:t>
            </a:r>
          </a:p>
          <a:p>
            <a:pPr marL="0" indent="0">
              <a:buNone/>
            </a:pPr>
            <a:endParaRPr lang="en-US" sz="2400" dirty="0"/>
          </a:p>
        </p:txBody>
      </p:sp>
      <p:pic>
        <p:nvPicPr>
          <p:cNvPr id="5" name="Content Placeholder 4" descr="A pile of food on a table&#10;&#10;Description automatically generated">
            <a:extLst>
              <a:ext uri="{FF2B5EF4-FFF2-40B4-BE49-F238E27FC236}">
                <a16:creationId xmlns:a16="http://schemas.microsoft.com/office/drawing/2014/main" id="{30790F3C-31AC-A97E-5451-C68034A9CBC8}"/>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b="-1"/>
          <a:stretch/>
        </p:blipFill>
        <p:spPr>
          <a:xfrm>
            <a:off x="6987382" y="579120"/>
            <a:ext cx="3883818" cy="4299213"/>
          </a:xfrm>
          <a:prstGeom prst="rect">
            <a:avLst/>
          </a:prstGeom>
        </p:spPr>
      </p:pic>
    </p:spTree>
    <p:extLst>
      <p:ext uri="{BB962C8B-B14F-4D97-AF65-F5344CB8AC3E}">
        <p14:creationId xmlns:p14="http://schemas.microsoft.com/office/powerpoint/2010/main" val="405579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A01E44-D148-5053-0BB1-97CE6B75923A}"/>
              </a:ext>
            </a:extLst>
          </p:cNvPr>
          <p:cNvSpPr>
            <a:spLocks noGrp="1"/>
          </p:cNvSpPr>
          <p:nvPr>
            <p:ph type="title"/>
          </p:nvPr>
        </p:nvSpPr>
        <p:spPr>
          <a:xfrm>
            <a:off x="768096" y="457200"/>
            <a:ext cx="5624809" cy="457200"/>
          </a:xfrm>
        </p:spPr>
        <p:txBody>
          <a:bodyPr anchor="ctr" anchorCtr="0">
            <a:noAutofit/>
          </a:bodyPr>
          <a:lstStyle/>
          <a:p>
            <a:r>
              <a:rPr lang="en-US" sz="4000" dirty="0">
                <a:solidFill>
                  <a:srgbClr val="C00000"/>
                </a:solidFill>
              </a:rPr>
              <a:t>Involve Your Family</a:t>
            </a:r>
          </a:p>
        </p:txBody>
      </p:sp>
      <p:pic>
        <p:nvPicPr>
          <p:cNvPr id="8" name="Picture Placeholder 7">
            <a:extLst>
              <a:ext uri="{FF2B5EF4-FFF2-40B4-BE49-F238E27FC236}">
                <a16:creationId xmlns:a16="http://schemas.microsoft.com/office/drawing/2014/main" id="{4B7A796D-D49C-286E-50C3-7146E7C26236}"/>
              </a:ext>
            </a:extLst>
          </p:cNvPr>
          <p:cNvPicPr>
            <a:picLocks noGrp="1" noChangeAspect="1"/>
          </p:cNvPicPr>
          <p:nvPr>
            <p:ph type="pic" idx="1"/>
          </p:nvPr>
        </p:nvPicPr>
        <p:blipFill>
          <a:blip r:embed="rId2" cstate="hqprint">
            <a:extLst>
              <a:ext uri="{28A0092B-C50C-407E-A947-70E740481C1C}">
                <a14:useLocalDpi xmlns:a14="http://schemas.microsoft.com/office/drawing/2010/main"/>
              </a:ext>
            </a:extLst>
          </a:blip>
          <a:srcRect/>
          <a:stretch>
            <a:fillRect/>
          </a:stretch>
        </p:blipFill>
        <p:spPr>
          <a:xfrm>
            <a:off x="6464597" y="1551666"/>
            <a:ext cx="4751074" cy="4698528"/>
          </a:xfrm>
          <a:prstGeom prst="rect">
            <a:avLst/>
          </a:prstGeom>
        </p:spPr>
      </p:pic>
      <p:sp>
        <p:nvSpPr>
          <p:cNvPr id="6" name="Text Placeholder 5">
            <a:extLst>
              <a:ext uri="{FF2B5EF4-FFF2-40B4-BE49-F238E27FC236}">
                <a16:creationId xmlns:a16="http://schemas.microsoft.com/office/drawing/2014/main" id="{726FA9BB-59B9-DBDB-4175-588B3E48B0D6}"/>
              </a:ext>
            </a:extLst>
          </p:cNvPr>
          <p:cNvSpPr>
            <a:spLocks noGrp="1"/>
          </p:cNvSpPr>
          <p:nvPr>
            <p:ph type="body" sz="half" idx="2"/>
          </p:nvPr>
        </p:nvSpPr>
        <p:spPr>
          <a:xfrm>
            <a:off x="768096" y="1233951"/>
            <a:ext cx="5049127" cy="1487245"/>
          </a:xfrm>
        </p:spPr>
        <p:txBody>
          <a:bodyPr>
            <a:normAutofit/>
          </a:bodyPr>
          <a:lstStyle/>
          <a:p>
            <a:r>
              <a:rPr lang="en-US" sz="2800" dirty="0">
                <a:solidFill>
                  <a:schemeClr val="accent2">
                    <a:lumMod val="75000"/>
                  </a:schemeClr>
                </a:solidFill>
              </a:rPr>
              <a:t>Use input from family members to help formulate your Two-Week Survival Plan!</a:t>
            </a:r>
          </a:p>
        </p:txBody>
      </p:sp>
    </p:spTree>
    <p:extLst>
      <p:ext uri="{BB962C8B-B14F-4D97-AF65-F5344CB8AC3E}">
        <p14:creationId xmlns:p14="http://schemas.microsoft.com/office/powerpoint/2010/main" val="273533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2E54DC-F13F-1F90-DF7E-A8A0548BA1BD}"/>
              </a:ext>
            </a:extLst>
          </p:cNvPr>
          <p:cNvPicPr>
            <a:picLocks noChangeAspect="1"/>
          </p:cNvPicPr>
          <p:nvPr/>
        </p:nvPicPr>
        <p:blipFill>
          <a:blip r:embed="rId2"/>
          <a:stretch>
            <a:fillRect/>
          </a:stretch>
        </p:blipFill>
        <p:spPr>
          <a:xfrm>
            <a:off x="7757908" y="1290737"/>
            <a:ext cx="2969247" cy="3958995"/>
          </a:xfrm>
          <a:prstGeom prst="rect">
            <a:avLst/>
          </a:prstGeom>
        </p:spPr>
      </p:pic>
      <p:sp>
        <p:nvSpPr>
          <p:cNvPr id="7" name="TextBox 6">
            <a:extLst>
              <a:ext uri="{FF2B5EF4-FFF2-40B4-BE49-F238E27FC236}">
                <a16:creationId xmlns:a16="http://schemas.microsoft.com/office/drawing/2014/main" id="{4E5F801E-3563-C258-79A1-4AA9F29A51A7}"/>
              </a:ext>
            </a:extLst>
          </p:cNvPr>
          <p:cNvSpPr txBox="1"/>
          <p:nvPr/>
        </p:nvSpPr>
        <p:spPr>
          <a:xfrm>
            <a:off x="768096" y="457200"/>
            <a:ext cx="7815541" cy="457200"/>
          </a:xfrm>
          <a:prstGeom prst="rect">
            <a:avLst/>
          </a:prstGeom>
          <a:noFill/>
        </p:spPr>
        <p:txBody>
          <a:bodyPr wrap="square" rtlCol="0" anchor="ctr" anchorCtr="0">
            <a:spAutoFit/>
          </a:bodyPr>
          <a:lstStyle/>
          <a:p>
            <a:r>
              <a:rPr lang="en-US" sz="4000" dirty="0">
                <a:solidFill>
                  <a:srgbClr val="C00000"/>
                </a:solidFill>
                <a:latin typeface="+mj-lt"/>
              </a:rPr>
              <a:t>Store Water for an Emergency</a:t>
            </a:r>
          </a:p>
        </p:txBody>
      </p:sp>
      <p:sp>
        <p:nvSpPr>
          <p:cNvPr id="9" name="TextBox 8">
            <a:extLst>
              <a:ext uri="{FF2B5EF4-FFF2-40B4-BE49-F238E27FC236}">
                <a16:creationId xmlns:a16="http://schemas.microsoft.com/office/drawing/2014/main" id="{7119F6A4-8B2F-7210-1B37-665247DEA70C}"/>
              </a:ext>
            </a:extLst>
          </p:cNvPr>
          <p:cNvSpPr txBox="1"/>
          <p:nvPr/>
        </p:nvSpPr>
        <p:spPr>
          <a:xfrm>
            <a:off x="775516" y="1166842"/>
            <a:ext cx="6449320" cy="4524315"/>
          </a:xfrm>
          <a:prstGeom prst="rect">
            <a:avLst/>
          </a:prstGeom>
          <a:noFill/>
        </p:spPr>
        <p:txBody>
          <a:bodyPr wrap="square">
            <a:spAutoFit/>
          </a:bodyPr>
          <a:lstStyle/>
          <a:p>
            <a:pPr marL="457200" indent="-457200">
              <a:buFont typeface="Wingdings" panose="05000000000000000000" pitchFamily="2" charset="2"/>
              <a:buChar char="Ø"/>
            </a:pPr>
            <a:r>
              <a:rPr lang="en-US" sz="2400" dirty="0">
                <a:solidFill>
                  <a:schemeClr val="accent2">
                    <a:lumMod val="75000"/>
                  </a:schemeClr>
                </a:solidFill>
              </a:rPr>
              <a:t>Minimum1 gallon/person/day (more if infants and small children or special health needs)</a:t>
            </a:r>
          </a:p>
          <a:p>
            <a:pPr marL="171450" indent="-171450">
              <a:buFont typeface="Wingdings" panose="05000000000000000000" pitchFamily="2" charset="2"/>
              <a:buChar char="Ø"/>
            </a:pPr>
            <a:endParaRPr lang="en-US" sz="2400" dirty="0">
              <a:solidFill>
                <a:schemeClr val="accent2">
                  <a:lumMod val="75000"/>
                </a:schemeClr>
              </a:solidFill>
            </a:endParaRPr>
          </a:p>
          <a:p>
            <a:pPr marL="457200" indent="-457200">
              <a:buFont typeface="Wingdings" panose="05000000000000000000" pitchFamily="2" charset="2"/>
              <a:buChar char="Ø"/>
            </a:pPr>
            <a:r>
              <a:rPr lang="en-US" sz="2400" dirty="0">
                <a:solidFill>
                  <a:schemeClr val="accent2">
                    <a:lumMod val="75000"/>
                  </a:schemeClr>
                </a:solidFill>
              </a:rPr>
              <a:t>FEMA and the American Red Cross are now saying 2 weeks (instead of 72 hours) for taking care of yourself – food and water</a:t>
            </a:r>
          </a:p>
          <a:p>
            <a:pPr marL="171450" indent="-171450">
              <a:buFont typeface="Wingdings" panose="05000000000000000000" pitchFamily="2" charset="2"/>
              <a:buChar char="Ø"/>
            </a:pPr>
            <a:endParaRPr lang="en-US" sz="2400" dirty="0">
              <a:solidFill>
                <a:schemeClr val="accent2">
                  <a:lumMod val="75000"/>
                </a:schemeClr>
              </a:solidFill>
            </a:endParaRPr>
          </a:p>
          <a:p>
            <a:pPr marL="457200" indent="-457200">
              <a:buFont typeface="Wingdings" panose="05000000000000000000" pitchFamily="2" charset="2"/>
              <a:buChar char="Ø"/>
            </a:pPr>
            <a:r>
              <a:rPr lang="en-US" sz="2400" dirty="0">
                <a:solidFill>
                  <a:schemeClr val="accent2">
                    <a:lumMod val="75000"/>
                  </a:schemeClr>
                </a:solidFill>
              </a:rPr>
              <a:t>Store water beyond your basic drinking needs if you are able</a:t>
            </a:r>
          </a:p>
          <a:p>
            <a:pPr marL="285750" indent="-285750">
              <a:buFont typeface="Wingdings" panose="05000000000000000000" pitchFamily="2" charset="2"/>
              <a:buChar char="Ø"/>
            </a:pPr>
            <a:endParaRPr lang="en-US" sz="2400" dirty="0"/>
          </a:p>
        </p:txBody>
      </p:sp>
    </p:spTree>
    <p:extLst>
      <p:ext uri="{BB962C8B-B14F-4D97-AF65-F5344CB8AC3E}">
        <p14:creationId xmlns:p14="http://schemas.microsoft.com/office/powerpoint/2010/main" val="291484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5E95-1053-CBD2-2D96-2D10CCB9234B}"/>
              </a:ext>
            </a:extLst>
          </p:cNvPr>
          <p:cNvSpPr>
            <a:spLocks noGrp="1"/>
          </p:cNvSpPr>
          <p:nvPr>
            <p:ph type="title"/>
          </p:nvPr>
        </p:nvSpPr>
        <p:spPr>
          <a:xfrm>
            <a:off x="768096" y="457200"/>
            <a:ext cx="4970929" cy="457200"/>
          </a:xfrm>
        </p:spPr>
        <p:txBody>
          <a:bodyPr>
            <a:noAutofit/>
          </a:bodyPr>
          <a:lstStyle/>
          <a:p>
            <a:r>
              <a:rPr lang="en-US" sz="4000" dirty="0">
                <a:solidFill>
                  <a:srgbClr val="C00000"/>
                </a:solidFill>
              </a:rPr>
              <a:t>How to Store Water</a:t>
            </a:r>
          </a:p>
        </p:txBody>
      </p:sp>
      <p:sp>
        <p:nvSpPr>
          <p:cNvPr id="3" name="Content Placeholder 2">
            <a:extLst>
              <a:ext uri="{FF2B5EF4-FFF2-40B4-BE49-F238E27FC236}">
                <a16:creationId xmlns:a16="http://schemas.microsoft.com/office/drawing/2014/main" id="{8F5FDC16-615A-804B-0C29-A08E0F0393D0}"/>
              </a:ext>
            </a:extLst>
          </p:cNvPr>
          <p:cNvSpPr>
            <a:spLocks noGrp="1"/>
          </p:cNvSpPr>
          <p:nvPr>
            <p:ph idx="1"/>
          </p:nvPr>
        </p:nvSpPr>
        <p:spPr>
          <a:xfrm>
            <a:off x="765048" y="1192587"/>
            <a:ext cx="6681395" cy="1034246"/>
          </a:xfrm>
        </p:spPr>
        <p:txBody>
          <a:bodyPr>
            <a:noAutofit/>
          </a:bodyPr>
          <a:lstStyle/>
          <a:p>
            <a:pPr marL="457200" lvl="0" indent="-457200">
              <a:lnSpc>
                <a:spcPct val="130000"/>
              </a:lnSpc>
              <a:buFont typeface="Wingdings" panose="05000000000000000000" pitchFamily="2" charset="2"/>
              <a:buChar char="Ø"/>
            </a:pPr>
            <a:r>
              <a:rPr lang="en-US" sz="2400" dirty="0">
                <a:solidFill>
                  <a:schemeClr val="accent2">
                    <a:lumMod val="75000"/>
                  </a:schemeClr>
                </a:solidFill>
              </a:rPr>
              <a:t>Use ONLY food grade containers with a PETE or PET recycling symbol on them:                                                 </a:t>
            </a:r>
          </a:p>
          <a:p>
            <a:pPr>
              <a:buFont typeface="Wingdings" panose="05000000000000000000" pitchFamily="2" charset="2"/>
              <a:buChar char="Ø"/>
            </a:pPr>
            <a:endParaRPr lang="en-US" sz="2400" dirty="0"/>
          </a:p>
        </p:txBody>
      </p:sp>
      <p:pic>
        <p:nvPicPr>
          <p:cNvPr id="4" name="Picture 3">
            <a:extLst>
              <a:ext uri="{FF2B5EF4-FFF2-40B4-BE49-F238E27FC236}">
                <a16:creationId xmlns:a16="http://schemas.microsoft.com/office/drawing/2014/main" id="{06B3C244-0B28-8C3B-CF29-360FD09A09F0}"/>
              </a:ext>
            </a:extLst>
          </p:cNvPr>
          <p:cNvPicPr>
            <a:picLocks noChangeAspect="1"/>
          </p:cNvPicPr>
          <p:nvPr/>
        </p:nvPicPr>
        <p:blipFill>
          <a:blip r:embed="rId2"/>
          <a:stretch>
            <a:fillRect/>
          </a:stretch>
        </p:blipFill>
        <p:spPr>
          <a:xfrm>
            <a:off x="7287657" y="996852"/>
            <a:ext cx="1335051" cy="1335051"/>
          </a:xfrm>
          <a:prstGeom prst="rect">
            <a:avLst/>
          </a:prstGeom>
        </p:spPr>
      </p:pic>
      <p:pic>
        <p:nvPicPr>
          <p:cNvPr id="5" name="Picture 4">
            <a:extLst>
              <a:ext uri="{FF2B5EF4-FFF2-40B4-BE49-F238E27FC236}">
                <a16:creationId xmlns:a16="http://schemas.microsoft.com/office/drawing/2014/main" id="{18FFA91D-7410-E7CD-532C-B3AF752022F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921371" y="986238"/>
            <a:ext cx="1083239" cy="1323824"/>
          </a:xfrm>
          <a:prstGeom prst="rect">
            <a:avLst/>
          </a:prstGeom>
        </p:spPr>
      </p:pic>
      <p:sp>
        <p:nvSpPr>
          <p:cNvPr id="6" name="Content Placeholder 2">
            <a:extLst>
              <a:ext uri="{FF2B5EF4-FFF2-40B4-BE49-F238E27FC236}">
                <a16:creationId xmlns:a16="http://schemas.microsoft.com/office/drawing/2014/main" id="{864A0ABF-49E7-E09C-1DE6-F1EC6314DC42}"/>
              </a:ext>
            </a:extLst>
          </p:cNvPr>
          <p:cNvSpPr txBox="1">
            <a:spLocks/>
          </p:cNvSpPr>
          <p:nvPr/>
        </p:nvSpPr>
        <p:spPr>
          <a:xfrm>
            <a:off x="765048" y="2299447"/>
            <a:ext cx="11424920" cy="487045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30000"/>
              </a:lnSpc>
              <a:buFont typeface="Wingdings" panose="05000000000000000000" pitchFamily="2" charset="2"/>
              <a:buChar char="Ø"/>
            </a:pPr>
            <a:r>
              <a:rPr lang="en-US" sz="2400" dirty="0">
                <a:solidFill>
                  <a:schemeClr val="accent2">
                    <a:lumMod val="75000"/>
                  </a:schemeClr>
                </a:solidFill>
              </a:rPr>
              <a:t>Don’t re-use milk or water jugs.  Most do not have adequate lids</a:t>
            </a:r>
          </a:p>
          <a:p>
            <a:pPr marL="457200" indent="-457200">
              <a:lnSpc>
                <a:spcPct val="130000"/>
              </a:lnSpc>
              <a:buFont typeface="Wingdings" panose="05000000000000000000" pitchFamily="2" charset="2"/>
              <a:buChar char="Ø"/>
            </a:pPr>
            <a:r>
              <a:rPr lang="en-US" sz="2400" dirty="0">
                <a:solidFill>
                  <a:schemeClr val="accent2">
                    <a:lumMod val="75000"/>
                  </a:schemeClr>
                </a:solidFill>
              </a:rPr>
              <a:t>Don’t use containers that have been used to store chemicals or non-food (beverage) items even if they are marked PETE or PET</a:t>
            </a:r>
          </a:p>
          <a:p>
            <a:pPr marL="457200" indent="-457200">
              <a:lnSpc>
                <a:spcPct val="130000"/>
              </a:lnSpc>
              <a:buFont typeface="Wingdings" panose="05000000000000000000" pitchFamily="2" charset="2"/>
              <a:buChar char="Ø"/>
            </a:pPr>
            <a:r>
              <a:rPr lang="en-US" sz="2400" dirty="0">
                <a:solidFill>
                  <a:schemeClr val="accent2">
                    <a:lumMod val="75000"/>
                  </a:schemeClr>
                </a:solidFill>
              </a:rPr>
              <a:t>Store in a variety of sized containers (some for easy transport if evacuating)</a:t>
            </a:r>
          </a:p>
          <a:p>
            <a:pPr marL="457200" indent="-457200">
              <a:lnSpc>
                <a:spcPct val="130000"/>
              </a:lnSpc>
              <a:buFont typeface="Wingdings" panose="05000000000000000000" pitchFamily="2" charset="2"/>
              <a:buChar char="Ø"/>
            </a:pPr>
            <a:r>
              <a:rPr lang="en-US" sz="2400" dirty="0">
                <a:solidFill>
                  <a:schemeClr val="accent2">
                    <a:lumMod val="75000"/>
                  </a:schemeClr>
                </a:solidFill>
              </a:rPr>
              <a:t>Dark-colored opaque containers work best to prevent the growth of algae</a:t>
            </a:r>
          </a:p>
          <a:p>
            <a:pPr marL="457200" indent="-457200">
              <a:lnSpc>
                <a:spcPct val="130000"/>
              </a:lnSpc>
              <a:buFont typeface="Wingdings" panose="05000000000000000000" pitchFamily="2" charset="2"/>
              <a:buChar char="Ø"/>
            </a:pPr>
            <a:r>
              <a:rPr lang="en-US" sz="2400" dirty="0">
                <a:solidFill>
                  <a:schemeClr val="accent2">
                    <a:lumMod val="75000"/>
                  </a:schemeClr>
                </a:solidFill>
              </a:rPr>
              <a:t>Water from a chlorinated municipal water supply does not need further treatment</a:t>
            </a:r>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247501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491F-8AF5-0A92-0219-08AEA4922002}"/>
              </a:ext>
            </a:extLst>
          </p:cNvPr>
          <p:cNvSpPr>
            <a:spLocks noGrp="1"/>
          </p:cNvSpPr>
          <p:nvPr>
            <p:ph type="title"/>
          </p:nvPr>
        </p:nvSpPr>
        <p:spPr>
          <a:xfrm>
            <a:off x="768096" y="457200"/>
            <a:ext cx="5863814" cy="457200"/>
          </a:xfrm>
        </p:spPr>
        <p:txBody>
          <a:bodyPr>
            <a:normAutofit fontScale="90000"/>
          </a:bodyPr>
          <a:lstStyle/>
          <a:p>
            <a:r>
              <a:rPr lang="en-US" dirty="0">
                <a:solidFill>
                  <a:srgbClr val="C00000"/>
                </a:solidFill>
              </a:rPr>
              <a:t>Emergency Food Supply</a:t>
            </a:r>
          </a:p>
        </p:txBody>
      </p:sp>
      <p:sp>
        <p:nvSpPr>
          <p:cNvPr id="3" name="Content Placeholder 2">
            <a:extLst>
              <a:ext uri="{FF2B5EF4-FFF2-40B4-BE49-F238E27FC236}">
                <a16:creationId xmlns:a16="http://schemas.microsoft.com/office/drawing/2014/main" id="{21F9B5EA-28BA-63EA-E440-7E21CA8AD772}"/>
              </a:ext>
            </a:extLst>
          </p:cNvPr>
          <p:cNvSpPr>
            <a:spLocks noGrp="1"/>
          </p:cNvSpPr>
          <p:nvPr>
            <p:ph idx="1"/>
          </p:nvPr>
        </p:nvSpPr>
        <p:spPr>
          <a:xfrm>
            <a:off x="777241" y="1137135"/>
            <a:ext cx="6412454" cy="3327289"/>
          </a:xfrm>
        </p:spPr>
        <p:txBody>
          <a:bodyPr>
            <a:normAutofit/>
          </a:bodyPr>
          <a:lstStyle/>
          <a:p>
            <a:pPr marL="398463" indent="-398463">
              <a:buFont typeface="Wingdings" panose="05000000000000000000" pitchFamily="2" charset="2"/>
              <a:buChar char="Ø"/>
            </a:pPr>
            <a:r>
              <a:rPr lang="en-US" sz="2400" dirty="0">
                <a:solidFill>
                  <a:schemeClr val="accent2">
                    <a:lumMod val="75000"/>
                  </a:schemeClr>
                </a:solidFill>
              </a:rPr>
              <a:t>Ensure you have at least a two-week supply of food</a:t>
            </a:r>
          </a:p>
          <a:p>
            <a:pPr marL="398463" indent="-398463">
              <a:buFont typeface="Wingdings" panose="05000000000000000000" pitchFamily="2" charset="2"/>
              <a:buChar char="Ø"/>
            </a:pPr>
            <a:r>
              <a:rPr lang="en-US" sz="2400" dirty="0">
                <a:solidFill>
                  <a:schemeClr val="accent2">
                    <a:lumMod val="75000"/>
                  </a:schemeClr>
                </a:solidFill>
              </a:rPr>
              <a:t>Store shelf-stable foods that need no refrigeration and minimal preparation</a:t>
            </a:r>
          </a:p>
          <a:p>
            <a:pPr marL="398463" indent="-398463">
              <a:buFont typeface="Wingdings" panose="05000000000000000000" pitchFamily="2" charset="2"/>
              <a:buChar char="Ø"/>
            </a:pPr>
            <a:r>
              <a:rPr lang="en-US" sz="2400" dirty="0">
                <a:solidFill>
                  <a:schemeClr val="accent2">
                    <a:lumMod val="75000"/>
                  </a:schemeClr>
                </a:solidFill>
              </a:rPr>
              <a:t>Store foods your family will eat</a:t>
            </a:r>
          </a:p>
          <a:p>
            <a:pPr marL="398463" indent="-398463">
              <a:buFont typeface="Wingdings" panose="05000000000000000000" pitchFamily="2" charset="2"/>
              <a:buChar char="Ø"/>
            </a:pPr>
            <a:r>
              <a:rPr lang="en-US" sz="2400" dirty="0">
                <a:solidFill>
                  <a:schemeClr val="accent2">
                    <a:lumMod val="75000"/>
                  </a:schemeClr>
                </a:solidFill>
              </a:rPr>
              <a:t>Consider using a one-week menu, repeated twice</a:t>
            </a:r>
          </a:p>
          <a:p>
            <a:pPr>
              <a:buFont typeface="Wingdings" panose="05000000000000000000" pitchFamily="2" charset="2"/>
              <a:buChar char="Ø"/>
            </a:pPr>
            <a:endParaRPr lang="en-US" sz="2400" dirty="0"/>
          </a:p>
        </p:txBody>
      </p:sp>
      <p:pic>
        <p:nvPicPr>
          <p:cNvPr id="4" name="Picture 2">
            <a:extLst>
              <a:ext uri="{FF2B5EF4-FFF2-40B4-BE49-F238E27FC236}">
                <a16:creationId xmlns:a16="http://schemas.microsoft.com/office/drawing/2014/main" id="{F79F8A92-CEEC-B184-6CB1-92C71E85CE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12019" y="1290919"/>
            <a:ext cx="4314196" cy="308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36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8" name="Freeform: Shape 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0"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1"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2"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3"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4"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5"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9" name="Freeform: Shape 8">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29"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30"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31"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32"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33"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34"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dirty="0"/>
            </a:p>
          </p:txBody>
        </p:sp>
      </p:grpSp>
      <p:sp useBgFill="1">
        <p:nvSpPr>
          <p:cNvPr id="36" name="Rectangle 3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0" name="Top left">
            <a:extLst>
              <a:ext uri="{FF2B5EF4-FFF2-40B4-BE49-F238E27FC236}">
                <a16:creationId xmlns:a16="http://schemas.microsoft.com/office/drawing/2014/main" id="{F91F4035-959D-40EA-9ED3-54D7D9F4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26" name="Freeform: Shape 25">
              <a:extLst>
                <a:ext uri="{FF2B5EF4-FFF2-40B4-BE49-F238E27FC236}">
                  <a16:creationId xmlns:a16="http://schemas.microsoft.com/office/drawing/2014/main" id="{C045E2AF-1845-4545-A9FF-7D3216584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2" name="Freeform: Shape 41">
              <a:extLst>
                <a:ext uri="{FF2B5EF4-FFF2-40B4-BE49-F238E27FC236}">
                  <a16:creationId xmlns:a16="http://schemas.microsoft.com/office/drawing/2014/main" id="{5BE7A2A2-15E6-4A15-B530-5E032A5FF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35" name="Freeform: Shape 34">
              <a:extLst>
                <a:ext uri="{FF2B5EF4-FFF2-40B4-BE49-F238E27FC236}">
                  <a16:creationId xmlns:a16="http://schemas.microsoft.com/office/drawing/2014/main" id="{63B03F4F-8EDD-464C-81E1-C164C24659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44" name="Freeform: Shape 43">
              <a:extLst>
                <a:ext uri="{FF2B5EF4-FFF2-40B4-BE49-F238E27FC236}">
                  <a16:creationId xmlns:a16="http://schemas.microsoft.com/office/drawing/2014/main" id="{28F01ECD-47F6-44CD-B4AB-0FBD81524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45" name="Freeform: Shape 44">
              <a:extLst>
                <a:ext uri="{FF2B5EF4-FFF2-40B4-BE49-F238E27FC236}">
                  <a16:creationId xmlns:a16="http://schemas.microsoft.com/office/drawing/2014/main" id="{A10932A3-4E58-4C01-9A56-C81D17B10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46" name="Freeform: Shape 45">
              <a:extLst>
                <a:ext uri="{FF2B5EF4-FFF2-40B4-BE49-F238E27FC236}">
                  <a16:creationId xmlns:a16="http://schemas.microsoft.com/office/drawing/2014/main" id="{B85BB675-7BE0-4CA1-9AD5-ED4D025B2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47" name="Freeform: Shape 46">
              <a:extLst>
                <a:ext uri="{FF2B5EF4-FFF2-40B4-BE49-F238E27FC236}">
                  <a16:creationId xmlns:a16="http://schemas.microsoft.com/office/drawing/2014/main" id="{1BF42C07-1CBF-40FB-9E81-0F5B32149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48" name="Freeform: Shape 47">
              <a:extLst>
                <a:ext uri="{FF2B5EF4-FFF2-40B4-BE49-F238E27FC236}">
                  <a16:creationId xmlns:a16="http://schemas.microsoft.com/office/drawing/2014/main" id="{4D2ED55B-6CCB-4D83-829D-7A094A260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3" name="TextBox 2">
            <a:extLst>
              <a:ext uri="{FF2B5EF4-FFF2-40B4-BE49-F238E27FC236}">
                <a16:creationId xmlns:a16="http://schemas.microsoft.com/office/drawing/2014/main" id="{168C409A-E9F0-0E34-E7D3-35117FFFD45A}"/>
              </a:ext>
            </a:extLst>
          </p:cNvPr>
          <p:cNvSpPr txBox="1"/>
          <p:nvPr/>
        </p:nvSpPr>
        <p:spPr>
          <a:xfrm>
            <a:off x="768096" y="457200"/>
            <a:ext cx="10246090" cy="457200"/>
          </a:xfrm>
          <a:prstGeom prst="rect">
            <a:avLst/>
          </a:prstGeom>
        </p:spPr>
        <p:txBody>
          <a:bodyPr vert="horz" lIns="91440" tIns="45720" rIns="91440" bIns="45720" rtlCol="0" anchor="ctr">
            <a:noAutofit/>
          </a:bodyPr>
          <a:lstStyle/>
          <a:p>
            <a:pPr>
              <a:spcBef>
                <a:spcPct val="0"/>
              </a:spcBef>
              <a:spcAft>
                <a:spcPts val="600"/>
              </a:spcAft>
            </a:pPr>
            <a:r>
              <a:rPr lang="en-US" sz="4000" kern="1200" dirty="0">
                <a:solidFill>
                  <a:srgbClr val="C00000"/>
                </a:solidFill>
                <a:latin typeface="+mj-lt"/>
                <a:ea typeface="+mj-ea"/>
                <a:cs typeface="+mj-cs"/>
              </a:rPr>
              <a:t>Store Your Food Properly</a:t>
            </a:r>
          </a:p>
        </p:txBody>
      </p:sp>
      <p:pic>
        <p:nvPicPr>
          <p:cNvPr id="4" name="Picture 3">
            <a:extLst>
              <a:ext uri="{FF2B5EF4-FFF2-40B4-BE49-F238E27FC236}">
                <a16:creationId xmlns:a16="http://schemas.microsoft.com/office/drawing/2014/main" id="{A8B5B5CB-26AF-3A2C-6141-D1D7A21F4DE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80380" y="1954212"/>
            <a:ext cx="4137612" cy="3889356"/>
          </a:xfrm>
          <a:prstGeom prst="rect">
            <a:avLst/>
          </a:prstGeom>
        </p:spPr>
      </p:pic>
      <p:grpSp>
        <p:nvGrpSpPr>
          <p:cNvPr id="50" name="Bottom Right">
            <a:extLst>
              <a:ext uri="{FF2B5EF4-FFF2-40B4-BE49-F238E27FC236}">
                <a16:creationId xmlns:a16="http://schemas.microsoft.com/office/drawing/2014/main" id="{F8C79A14-3318-47D6-94E0-D72F5E6F5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49" name="Freeform: Shape 48">
              <a:extLst>
                <a:ext uri="{FF2B5EF4-FFF2-40B4-BE49-F238E27FC236}">
                  <a16:creationId xmlns:a16="http://schemas.microsoft.com/office/drawing/2014/main" id="{6011FF69-E5EB-4D05-9167-FE7DA4CF1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1" name="Graphic 157">
              <a:extLst>
                <a:ext uri="{FF2B5EF4-FFF2-40B4-BE49-F238E27FC236}">
                  <a16:creationId xmlns:a16="http://schemas.microsoft.com/office/drawing/2014/main" id="{9905169A-D272-4155-9E47-5703960833E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4" name="Freeform: Shape 53">
                <a:extLst>
                  <a:ext uri="{FF2B5EF4-FFF2-40B4-BE49-F238E27FC236}">
                    <a16:creationId xmlns:a16="http://schemas.microsoft.com/office/drawing/2014/main" id="{A1116A2A-960D-43CF-8696-9D4FD7BD6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55" name="Freeform: Shape 54">
                <a:extLst>
                  <a:ext uri="{FF2B5EF4-FFF2-40B4-BE49-F238E27FC236}">
                    <a16:creationId xmlns:a16="http://schemas.microsoft.com/office/drawing/2014/main" id="{31F80BC2-A486-4B4F-917D-CE7920E06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56" name="Freeform: Shape 55">
                <a:extLst>
                  <a:ext uri="{FF2B5EF4-FFF2-40B4-BE49-F238E27FC236}">
                    <a16:creationId xmlns:a16="http://schemas.microsoft.com/office/drawing/2014/main" id="{898188E1-7424-46DB-AEAE-8392162B7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57" name="Freeform: Shape 56">
                <a:extLst>
                  <a:ext uri="{FF2B5EF4-FFF2-40B4-BE49-F238E27FC236}">
                    <a16:creationId xmlns:a16="http://schemas.microsoft.com/office/drawing/2014/main" id="{64B6B101-6F39-41E0-99FA-32DDD9AFD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58" name="Freeform: Shape 57">
                <a:extLst>
                  <a:ext uri="{FF2B5EF4-FFF2-40B4-BE49-F238E27FC236}">
                    <a16:creationId xmlns:a16="http://schemas.microsoft.com/office/drawing/2014/main" id="{55DA8B34-60DC-484F-A43B-470626EB6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59" name="Freeform: Shape 58">
                <a:extLst>
                  <a:ext uri="{FF2B5EF4-FFF2-40B4-BE49-F238E27FC236}">
                    <a16:creationId xmlns:a16="http://schemas.microsoft.com/office/drawing/2014/main" id="{F51478F3-89B4-4150-9B1C-EDC4B61E2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60" name="Freeform: Shape 59">
                <a:extLst>
                  <a:ext uri="{FF2B5EF4-FFF2-40B4-BE49-F238E27FC236}">
                    <a16:creationId xmlns:a16="http://schemas.microsoft.com/office/drawing/2014/main" id="{DC5B79A9-93A6-4C42-87F3-DC4DBA152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dirty="0"/>
              </a:p>
            </p:txBody>
          </p:sp>
        </p:grpSp>
        <p:sp>
          <p:nvSpPr>
            <p:cNvPr id="53" name="Freeform: Shape 52">
              <a:extLst>
                <a:ext uri="{FF2B5EF4-FFF2-40B4-BE49-F238E27FC236}">
                  <a16:creationId xmlns:a16="http://schemas.microsoft.com/office/drawing/2014/main" id="{34B5EEC1-94B8-4DD2-B1B7-F7FF10989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6AA05F18-F24D-6648-CD4D-CB73C79C42E0}"/>
              </a:ext>
            </a:extLst>
          </p:cNvPr>
          <p:cNvSpPr txBox="1"/>
          <p:nvPr/>
        </p:nvSpPr>
        <p:spPr>
          <a:xfrm>
            <a:off x="766699" y="1129420"/>
            <a:ext cx="8301318" cy="534055"/>
          </a:xfrm>
          <a:prstGeom prst="rect">
            <a:avLst/>
          </a:prstGeom>
        </p:spPr>
        <p:txBody>
          <a:bodyPr vert="horz" lIns="91440" tIns="45720" rIns="91440" bIns="45720" rtlCol="0">
            <a:noAutofit/>
          </a:bodyPr>
          <a:lstStyle/>
          <a:p>
            <a:pPr>
              <a:lnSpc>
                <a:spcPct val="110000"/>
              </a:lnSpc>
              <a:spcAft>
                <a:spcPts val="600"/>
              </a:spcAft>
              <a:buClr>
                <a:schemeClr val="accent5"/>
              </a:buClr>
            </a:pPr>
            <a:r>
              <a:rPr lang="en-US" sz="2400" dirty="0">
                <a:solidFill>
                  <a:srgbClr val="C00000"/>
                </a:solidFill>
              </a:rPr>
              <a:t>(Best conditions: Cool, dry, and dark)</a:t>
            </a:r>
          </a:p>
          <a:p>
            <a:pPr marL="457200" indent="-228600">
              <a:lnSpc>
                <a:spcPct val="110000"/>
              </a:lnSpc>
              <a:spcAft>
                <a:spcPts val="600"/>
              </a:spcAft>
              <a:buClr>
                <a:schemeClr val="accent5"/>
              </a:buClr>
              <a:buFont typeface="Avenir Next LT Pro" panose="020B0504020202020204" pitchFamily="34" charset="0"/>
              <a:buChar char="+"/>
            </a:pPr>
            <a:endParaRPr lang="en-US" sz="2400" dirty="0">
              <a:solidFill>
                <a:schemeClr val="tx2"/>
              </a:solidFill>
            </a:endParaRPr>
          </a:p>
        </p:txBody>
      </p:sp>
      <p:sp>
        <p:nvSpPr>
          <p:cNvPr id="2" name="TextBox 1">
            <a:extLst>
              <a:ext uri="{FF2B5EF4-FFF2-40B4-BE49-F238E27FC236}">
                <a16:creationId xmlns:a16="http://schemas.microsoft.com/office/drawing/2014/main" id="{A4CBF559-F8AE-3747-BC10-316EF4F4420A}"/>
              </a:ext>
            </a:extLst>
          </p:cNvPr>
          <p:cNvSpPr txBox="1"/>
          <p:nvPr/>
        </p:nvSpPr>
        <p:spPr>
          <a:xfrm>
            <a:off x="5383404" y="1857874"/>
            <a:ext cx="6614297" cy="3985694"/>
          </a:xfrm>
          <a:prstGeom prst="rect">
            <a:avLst/>
          </a:prstGeom>
        </p:spPr>
        <p:txBody>
          <a:bodyPr vert="horz" lIns="91440" tIns="45720" rIns="91440" bIns="45720" rtlCol="0">
            <a:normAutofit/>
          </a:bodyPr>
          <a:lstStyle/>
          <a:p>
            <a:pPr marL="398463" indent="-398463">
              <a:lnSpc>
                <a:spcPct val="110000"/>
              </a:lnSpc>
              <a:spcAft>
                <a:spcPts val="600"/>
              </a:spcAft>
              <a:buClr>
                <a:schemeClr val="accent5"/>
              </a:buClr>
              <a:buFont typeface="Wingdings" panose="05000000000000000000" pitchFamily="2" charset="2"/>
              <a:buChar char="Ø"/>
            </a:pPr>
            <a:r>
              <a:rPr lang="en-US" sz="2400" dirty="0">
                <a:solidFill>
                  <a:schemeClr val="accent2">
                    <a:lumMod val="75000"/>
                  </a:schemeClr>
                </a:solidFill>
              </a:rPr>
              <a:t>It is recommended that you keep most foods at 74° or less. (If this is not possible, do the best you can.)</a:t>
            </a:r>
          </a:p>
          <a:p>
            <a:pPr marL="398463" indent="-398463">
              <a:lnSpc>
                <a:spcPct val="110000"/>
              </a:lnSpc>
              <a:spcAft>
                <a:spcPts val="600"/>
              </a:spcAft>
              <a:buClr>
                <a:schemeClr val="accent5"/>
              </a:buClr>
              <a:buFont typeface="Wingdings" panose="05000000000000000000" pitchFamily="2" charset="2"/>
              <a:buChar char="Ø"/>
            </a:pPr>
            <a:r>
              <a:rPr lang="en-US" sz="2400" dirty="0">
                <a:solidFill>
                  <a:schemeClr val="accent2">
                    <a:lumMod val="75000"/>
                  </a:schemeClr>
                </a:solidFill>
              </a:rPr>
              <a:t>Keep moisture as low as possible</a:t>
            </a:r>
          </a:p>
          <a:p>
            <a:pPr marL="398463" indent="-398463">
              <a:lnSpc>
                <a:spcPct val="110000"/>
              </a:lnSpc>
              <a:spcAft>
                <a:spcPts val="600"/>
              </a:spcAft>
              <a:buClr>
                <a:schemeClr val="accent5"/>
              </a:buClr>
              <a:buFont typeface="Wingdings" panose="05000000000000000000" pitchFamily="2" charset="2"/>
              <a:buChar char="Ø"/>
            </a:pPr>
            <a:r>
              <a:rPr lang="en-US" sz="2400" dirty="0">
                <a:solidFill>
                  <a:schemeClr val="accent2">
                    <a:lumMod val="75000"/>
                  </a:schemeClr>
                </a:solidFill>
              </a:rPr>
              <a:t>Keep clear containers away from light</a:t>
            </a:r>
          </a:p>
          <a:p>
            <a:pPr marL="398463" indent="-398463">
              <a:lnSpc>
                <a:spcPct val="110000"/>
              </a:lnSpc>
              <a:spcAft>
                <a:spcPts val="600"/>
              </a:spcAft>
              <a:buClr>
                <a:schemeClr val="accent5"/>
              </a:buClr>
              <a:buFont typeface="Wingdings" panose="05000000000000000000" pitchFamily="2" charset="2"/>
              <a:buChar char="Ø"/>
            </a:pPr>
            <a:r>
              <a:rPr lang="en-US" sz="2400" dirty="0">
                <a:solidFill>
                  <a:schemeClr val="accent2">
                    <a:lumMod val="75000"/>
                  </a:schemeClr>
                </a:solidFill>
              </a:rPr>
              <a:t>Keep free from pests</a:t>
            </a:r>
          </a:p>
          <a:p>
            <a:pPr marL="398463" indent="-398463">
              <a:lnSpc>
                <a:spcPct val="110000"/>
              </a:lnSpc>
              <a:spcAft>
                <a:spcPts val="600"/>
              </a:spcAft>
              <a:buClr>
                <a:schemeClr val="accent5"/>
              </a:buClr>
              <a:buFont typeface="Wingdings" panose="05000000000000000000" pitchFamily="2" charset="2"/>
              <a:buChar char="Ø"/>
            </a:pPr>
            <a:r>
              <a:rPr lang="en-US" sz="2400" dirty="0">
                <a:solidFill>
                  <a:schemeClr val="accent2">
                    <a:lumMod val="75000"/>
                  </a:schemeClr>
                </a:solidFill>
              </a:rPr>
              <a:t>Follow safety guidelines for home produced foods</a:t>
            </a:r>
          </a:p>
          <a:p>
            <a:pPr marL="457200" indent="-228600">
              <a:lnSpc>
                <a:spcPct val="110000"/>
              </a:lnSpc>
              <a:spcAft>
                <a:spcPts val="600"/>
              </a:spcAft>
              <a:buClr>
                <a:schemeClr val="accent5"/>
              </a:buClr>
              <a:buFont typeface="Avenir Next LT Pro" panose="020B0504020202020204" pitchFamily="34" charset="0"/>
              <a:buChar char="+"/>
            </a:pPr>
            <a:endParaRPr lang="en-US" sz="2400" dirty="0">
              <a:solidFill>
                <a:schemeClr val="tx2"/>
              </a:solidFill>
            </a:endParaRPr>
          </a:p>
        </p:txBody>
      </p:sp>
    </p:spTree>
    <p:extLst>
      <p:ext uri="{BB962C8B-B14F-4D97-AF65-F5344CB8AC3E}">
        <p14:creationId xmlns:p14="http://schemas.microsoft.com/office/powerpoint/2010/main" val="247760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2" name="Freeform: Shape 7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4" name="Freeform: Shape 7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6" name="Freeform: Shape 7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79" name="Freeform: Shape 7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80" name="Freeform: Shape 7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81" name="Freeform: Shape 8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82" name="Freeform: Shape 8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83" name="Freeform: Shape 8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84" name="Freeform: Shape 8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85" name="Freeform: Shape 8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8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88" name="Freeform: Shape 8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89" name="Freeform: Shape 8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90" name="Freeform: Shape 8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91" name="Freeform: Shape 9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92" name="Freeform: Shape 9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93" name="Freeform: Shape 9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dirty="0"/>
            </a:p>
          </p:txBody>
        </p:sp>
        <p:sp>
          <p:nvSpPr>
            <p:cNvPr id="94" name="Freeform: Shape 9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dirty="0"/>
            </a:p>
          </p:txBody>
        </p:sp>
      </p:grpSp>
      <p:sp useBgFill="1">
        <p:nvSpPr>
          <p:cNvPr id="96" name="Rectangle 9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8" name="Rectangle 97">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00" name="Top left">
            <a:extLst>
              <a:ext uri="{FF2B5EF4-FFF2-40B4-BE49-F238E27FC236}">
                <a16:creationId xmlns:a16="http://schemas.microsoft.com/office/drawing/2014/main" id="{C23BAD38-30D1-4252-8149-903B66D8B4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01" name="Freeform: Shape 100">
              <a:extLst>
                <a:ext uri="{FF2B5EF4-FFF2-40B4-BE49-F238E27FC236}">
                  <a16:creationId xmlns:a16="http://schemas.microsoft.com/office/drawing/2014/main" id="{9EF8871A-7DF5-4751-8948-75984B0FB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2" name="Freeform: Shape 101">
              <a:extLst>
                <a:ext uri="{FF2B5EF4-FFF2-40B4-BE49-F238E27FC236}">
                  <a16:creationId xmlns:a16="http://schemas.microsoft.com/office/drawing/2014/main" id="{46A6F3E3-6529-4B7E-8D31-317E141F1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103" name="Freeform: Shape 102">
              <a:extLst>
                <a:ext uri="{FF2B5EF4-FFF2-40B4-BE49-F238E27FC236}">
                  <a16:creationId xmlns:a16="http://schemas.microsoft.com/office/drawing/2014/main" id="{8C70AD52-D54F-41A3-91B9-9BC0DDAF89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104" name="Freeform: Shape 103">
              <a:extLst>
                <a:ext uri="{FF2B5EF4-FFF2-40B4-BE49-F238E27FC236}">
                  <a16:creationId xmlns:a16="http://schemas.microsoft.com/office/drawing/2014/main" id="{A37F2387-BA4B-46C5-ABBD-E9272097E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105" name="Freeform: Shape 104">
              <a:extLst>
                <a:ext uri="{FF2B5EF4-FFF2-40B4-BE49-F238E27FC236}">
                  <a16:creationId xmlns:a16="http://schemas.microsoft.com/office/drawing/2014/main" id="{C2E1B2E0-5DD5-4599-BDEC-F26CEF9E9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106" name="Freeform: Shape 105">
              <a:extLst>
                <a:ext uri="{FF2B5EF4-FFF2-40B4-BE49-F238E27FC236}">
                  <a16:creationId xmlns:a16="http://schemas.microsoft.com/office/drawing/2014/main" id="{6A88C97C-1B3C-4A30-B1C0-D4AFEDC97C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107" name="Freeform: Shape 106">
              <a:extLst>
                <a:ext uri="{FF2B5EF4-FFF2-40B4-BE49-F238E27FC236}">
                  <a16:creationId xmlns:a16="http://schemas.microsoft.com/office/drawing/2014/main" id="{86C4CC9D-7C49-41ED-8FE2-61EC66F0B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dirty="0"/>
            </a:p>
          </p:txBody>
        </p:sp>
        <p:sp>
          <p:nvSpPr>
            <p:cNvPr id="108" name="Freeform: Shape 107">
              <a:extLst>
                <a:ext uri="{FF2B5EF4-FFF2-40B4-BE49-F238E27FC236}">
                  <a16:creationId xmlns:a16="http://schemas.microsoft.com/office/drawing/2014/main" id="{C51EA8C3-05E0-4F68-9BA7-F3F6C669D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extBox 1">
            <a:extLst>
              <a:ext uri="{FF2B5EF4-FFF2-40B4-BE49-F238E27FC236}">
                <a16:creationId xmlns:a16="http://schemas.microsoft.com/office/drawing/2014/main" id="{80F9C6C4-FC8C-582B-7FB2-7D48FCFA71E3}"/>
              </a:ext>
            </a:extLst>
          </p:cNvPr>
          <p:cNvSpPr txBox="1"/>
          <p:nvPr/>
        </p:nvSpPr>
        <p:spPr>
          <a:xfrm>
            <a:off x="768096" y="457200"/>
            <a:ext cx="11258801" cy="457200"/>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000" kern="1200" dirty="0">
                <a:solidFill>
                  <a:srgbClr val="C00000"/>
                </a:solidFill>
                <a:latin typeface="+mj-lt"/>
                <a:ea typeface="+mj-ea"/>
                <a:cs typeface="+mj-cs"/>
              </a:rPr>
              <a:t>Store Medications and First Aid Supplies</a:t>
            </a:r>
          </a:p>
        </p:txBody>
      </p:sp>
      <p:grpSp>
        <p:nvGrpSpPr>
          <p:cNvPr id="110" name="Cross">
            <a:extLst>
              <a:ext uri="{FF2B5EF4-FFF2-40B4-BE49-F238E27FC236}">
                <a16:creationId xmlns:a16="http://schemas.microsoft.com/office/drawing/2014/main" id="{4927067E-BE13-4DBB-AC1E-9847B890B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111" name="Straight Connector 110">
              <a:extLst>
                <a:ext uri="{FF2B5EF4-FFF2-40B4-BE49-F238E27FC236}">
                  <a16:creationId xmlns:a16="http://schemas.microsoft.com/office/drawing/2014/main" id="{B62F8BF3-36CC-4073-AE00-A422A57FDB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12" name="Straight Connector 111">
              <a:extLst>
                <a:ext uri="{FF2B5EF4-FFF2-40B4-BE49-F238E27FC236}">
                  <a16:creationId xmlns:a16="http://schemas.microsoft.com/office/drawing/2014/main" id="{795C5F4E-7F61-464E-B716-44F5797553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4" name="Picture 3" descr="A red first aid kit&#10;&#10;Description automatically generated">
            <a:extLst>
              <a:ext uri="{FF2B5EF4-FFF2-40B4-BE49-F238E27FC236}">
                <a16:creationId xmlns:a16="http://schemas.microsoft.com/office/drawing/2014/main" id="{69D17AA6-849B-5790-ECF5-D328EEBFC5FA}"/>
              </a:ext>
            </a:extLst>
          </p:cNvPr>
          <p:cNvPicPr>
            <a:picLocks noChangeAspect="1"/>
          </p:cNvPicPr>
          <p:nvPr/>
        </p:nvPicPr>
        <p:blipFill rotWithShape="1">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rcRect r="-2"/>
          <a:stretch/>
        </p:blipFill>
        <p:spPr>
          <a:xfrm>
            <a:off x="989125" y="2146405"/>
            <a:ext cx="4610100" cy="3209668"/>
          </a:xfrm>
          <a:prstGeom prst="rect">
            <a:avLst/>
          </a:prstGeom>
        </p:spPr>
      </p:pic>
      <p:pic>
        <p:nvPicPr>
          <p:cNvPr id="6" name="Picture 5" descr="A first aid kit on a table&#10;&#10;Description automatically generated">
            <a:extLst>
              <a:ext uri="{FF2B5EF4-FFF2-40B4-BE49-F238E27FC236}">
                <a16:creationId xmlns:a16="http://schemas.microsoft.com/office/drawing/2014/main" id="{DE53D24D-241D-DBD0-76C6-4ACF54EE9C50}"/>
              </a:ext>
            </a:extLst>
          </p:cNvPr>
          <p:cNvPicPr>
            <a:picLocks noChangeAspect="1"/>
          </p:cNvPicPr>
          <p:nvPr/>
        </p:nvPicPr>
        <p:blipFill rotWithShape="1">
          <a:blip r:embed="rId4"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246278" y="1900806"/>
            <a:ext cx="5151489" cy="3590529"/>
          </a:xfrm>
          <a:prstGeom prst="rect">
            <a:avLst/>
          </a:prstGeom>
        </p:spPr>
      </p:pic>
      <p:grpSp>
        <p:nvGrpSpPr>
          <p:cNvPr id="114" name="Bottom Right">
            <a:extLst>
              <a:ext uri="{FF2B5EF4-FFF2-40B4-BE49-F238E27FC236}">
                <a16:creationId xmlns:a16="http://schemas.microsoft.com/office/drawing/2014/main" id="{D11A5264-0A9F-46A0-B3ED-9B336D9706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15" name="Graphic 157">
              <a:extLst>
                <a:ext uri="{FF2B5EF4-FFF2-40B4-BE49-F238E27FC236}">
                  <a16:creationId xmlns:a16="http://schemas.microsoft.com/office/drawing/2014/main" id="{A1B8A55C-B130-4222-B98F-16CA78B9CF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17" name="Freeform: Shape 116">
                <a:extLst>
                  <a:ext uri="{FF2B5EF4-FFF2-40B4-BE49-F238E27FC236}">
                    <a16:creationId xmlns:a16="http://schemas.microsoft.com/office/drawing/2014/main" id="{82D40CFF-E2DF-48E0-8896-5166887A3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118" name="Freeform: Shape 117">
                <a:extLst>
                  <a:ext uri="{FF2B5EF4-FFF2-40B4-BE49-F238E27FC236}">
                    <a16:creationId xmlns:a16="http://schemas.microsoft.com/office/drawing/2014/main" id="{37A4DB32-F7AD-42D8-A125-6CFB9B252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119" name="Freeform: Shape 118">
                <a:extLst>
                  <a:ext uri="{FF2B5EF4-FFF2-40B4-BE49-F238E27FC236}">
                    <a16:creationId xmlns:a16="http://schemas.microsoft.com/office/drawing/2014/main" id="{76CA230A-C491-40F1-B028-898C23C8D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120" name="Freeform: Shape 119">
                <a:extLst>
                  <a:ext uri="{FF2B5EF4-FFF2-40B4-BE49-F238E27FC236}">
                    <a16:creationId xmlns:a16="http://schemas.microsoft.com/office/drawing/2014/main" id="{E27DB684-4D1D-4152-8ECC-62EC93D71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121" name="Freeform: Shape 120">
                <a:extLst>
                  <a:ext uri="{FF2B5EF4-FFF2-40B4-BE49-F238E27FC236}">
                    <a16:creationId xmlns:a16="http://schemas.microsoft.com/office/drawing/2014/main" id="{70AD88BE-AE84-4CD6-A22A-26C3D9BD2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122" name="Freeform: Shape 121">
                <a:extLst>
                  <a:ext uri="{FF2B5EF4-FFF2-40B4-BE49-F238E27FC236}">
                    <a16:creationId xmlns:a16="http://schemas.microsoft.com/office/drawing/2014/main" id="{FC9DC46C-EF52-4B9D-98C0-6225FB9D5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dirty="0"/>
              </a:p>
            </p:txBody>
          </p:sp>
          <p:sp>
            <p:nvSpPr>
              <p:cNvPr id="123" name="Freeform: Shape 122">
                <a:extLst>
                  <a:ext uri="{FF2B5EF4-FFF2-40B4-BE49-F238E27FC236}">
                    <a16:creationId xmlns:a16="http://schemas.microsoft.com/office/drawing/2014/main" id="{AC279F2D-8036-4201-8D63-8BE961F09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dirty="0"/>
              </a:p>
            </p:txBody>
          </p:sp>
        </p:grpSp>
        <p:sp>
          <p:nvSpPr>
            <p:cNvPr id="116" name="Freeform: Shape 115">
              <a:extLst>
                <a:ext uri="{FF2B5EF4-FFF2-40B4-BE49-F238E27FC236}">
                  <a16:creationId xmlns:a16="http://schemas.microsoft.com/office/drawing/2014/main" id="{2554FA09-485D-4EB3-9D6F-C19A292F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TextBox 8">
            <a:extLst>
              <a:ext uri="{FF2B5EF4-FFF2-40B4-BE49-F238E27FC236}">
                <a16:creationId xmlns:a16="http://schemas.microsoft.com/office/drawing/2014/main" id="{5AD7FCC5-2601-41F1-D357-F497E9029F27}"/>
              </a:ext>
            </a:extLst>
          </p:cNvPr>
          <p:cNvSpPr txBox="1"/>
          <p:nvPr/>
        </p:nvSpPr>
        <p:spPr>
          <a:xfrm>
            <a:off x="756081" y="1075000"/>
            <a:ext cx="7597829" cy="523220"/>
          </a:xfrm>
          <a:prstGeom prst="rect">
            <a:avLst/>
          </a:prstGeom>
          <a:noFill/>
        </p:spPr>
        <p:txBody>
          <a:bodyPr wrap="square" rtlCol="0">
            <a:spAutoFit/>
          </a:bodyPr>
          <a:lstStyle/>
          <a:p>
            <a:r>
              <a:rPr lang="en-US" sz="2800" dirty="0">
                <a:solidFill>
                  <a:schemeClr val="accent2">
                    <a:lumMod val="75000"/>
                  </a:schemeClr>
                </a:solidFill>
              </a:rPr>
              <a:t>Teach family members first aid basics</a:t>
            </a:r>
            <a:endParaRPr lang="en-US" sz="2800" kern="1200" dirty="0">
              <a:solidFill>
                <a:schemeClr val="accent2">
                  <a:lumMod val="75000"/>
                </a:schemeClr>
              </a:solidFill>
            </a:endParaRPr>
          </a:p>
        </p:txBody>
      </p:sp>
    </p:spTree>
    <p:extLst>
      <p:ext uri="{BB962C8B-B14F-4D97-AF65-F5344CB8AC3E}">
        <p14:creationId xmlns:p14="http://schemas.microsoft.com/office/powerpoint/2010/main" val="2240152504"/>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emplate/>
  <TotalTime>0</TotalTime>
  <Words>741</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Avenir Next LT Pro</vt:lpstr>
      <vt:lpstr>AvenirNext LT Pro Medium</vt:lpstr>
      <vt:lpstr>Posterama</vt:lpstr>
      <vt:lpstr>Arial</vt:lpstr>
      <vt:lpstr>Wingdings</vt:lpstr>
      <vt:lpstr>ExploreVTI</vt:lpstr>
      <vt:lpstr>Recipe for a Two-Week Survival Plan</vt:lpstr>
      <vt:lpstr>How Do We Prepare for Emergencies?</vt:lpstr>
      <vt:lpstr>PowerPoint Presentation</vt:lpstr>
      <vt:lpstr>Involve Your Family</vt:lpstr>
      <vt:lpstr>PowerPoint Presentation</vt:lpstr>
      <vt:lpstr>How to Store Water</vt:lpstr>
      <vt:lpstr>Emergency Food Supply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2024-03-08T03:39:28Z</dcterms:created>
  <dcterms:modified xsi:type="dcterms:W3CDTF">2024-03-29T01:11:59Z</dcterms:modified>
</cp:coreProperties>
</file>