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305" r:id="rId8"/>
    <p:sldId id="263" r:id="rId9"/>
    <p:sldId id="262" r:id="rId10"/>
    <p:sldId id="264" r:id="rId11"/>
    <p:sldId id="265" r:id="rId12"/>
    <p:sldId id="266" r:id="rId13"/>
    <p:sldId id="267" r:id="rId14"/>
    <p:sldId id="269" r:id="rId15"/>
    <p:sldId id="270" r:id="rId16"/>
    <p:sldId id="271" r:id="rId17"/>
    <p:sldId id="272" r:id="rId18"/>
    <p:sldId id="273" r:id="rId19"/>
    <p:sldId id="274" r:id="rId20"/>
    <p:sldId id="275" r:id="rId21"/>
    <p:sldId id="301" r:id="rId22"/>
    <p:sldId id="276" r:id="rId23"/>
    <p:sldId id="304" r:id="rId24"/>
    <p:sldId id="277" r:id="rId25"/>
    <p:sldId id="278" r:id="rId26"/>
    <p:sldId id="279" r:id="rId27"/>
    <p:sldId id="280" r:id="rId28"/>
    <p:sldId id="281" r:id="rId29"/>
    <p:sldId id="282" r:id="rId30"/>
    <p:sldId id="283" r:id="rId31"/>
    <p:sldId id="284" r:id="rId32"/>
    <p:sldId id="285" r:id="rId33"/>
    <p:sldId id="300" r:id="rId34"/>
    <p:sldId id="286" r:id="rId35"/>
    <p:sldId id="287" r:id="rId36"/>
    <p:sldId id="288" r:id="rId37"/>
    <p:sldId id="289" r:id="rId38"/>
    <p:sldId id="290" r:id="rId39"/>
    <p:sldId id="291" r:id="rId40"/>
    <p:sldId id="292" r:id="rId41"/>
    <p:sldId id="293" r:id="rId42"/>
    <p:sldId id="294" r:id="rId43"/>
    <p:sldId id="295" r:id="rId44"/>
    <p:sldId id="302" r:id="rId45"/>
    <p:sldId id="296" r:id="rId46"/>
    <p:sldId id="297" r:id="rId47"/>
    <p:sldId id="298" r:id="rId48"/>
    <p:sldId id="29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5" d="100"/>
          <a:sy n="85" d="100"/>
        </p:scale>
        <p:origin x="1560" y="84"/>
      </p:cViewPr>
      <p:guideLst>
        <p:guide orient="horz" pos="2160"/>
        <p:guide pos="2880"/>
      </p:guideLst>
    </p:cSldViewPr>
  </p:slideViewPr>
  <p:outlineViewPr>
    <p:cViewPr>
      <p:scale>
        <a:sx n="33" d="100"/>
        <a:sy n="33" d="100"/>
      </p:scale>
      <p:origin x="0" y="65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D7B0305-C8E2-4790-8426-C028F8313E15}" type="datetimeFigureOut">
              <a:rPr lang="en-US" smtClean="0"/>
              <a:pPr/>
              <a:t>3/24/2019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8EBC653-714F-4B0C-A106-93580044482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7B0305-C8E2-4790-8426-C028F8313E15}"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C653-714F-4B0C-A106-9358004448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7B0305-C8E2-4790-8426-C028F8313E15}"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C653-714F-4B0C-A106-9358004448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7B0305-C8E2-4790-8426-C028F8313E15}"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C653-714F-4B0C-A106-9358004448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D7B0305-C8E2-4790-8426-C028F8313E15}"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C653-714F-4B0C-A106-93580044482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D7B0305-C8E2-4790-8426-C028F8313E15}" type="datetimeFigureOut">
              <a:rPr lang="en-US" smtClean="0"/>
              <a:pPr/>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BC653-714F-4B0C-A106-9358004448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D7B0305-C8E2-4790-8426-C028F8313E15}" type="datetimeFigureOut">
              <a:rPr lang="en-US" smtClean="0"/>
              <a:pPr/>
              <a:t>3/24/2019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BC653-714F-4B0C-A106-9358004448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D7B0305-C8E2-4790-8426-C028F8313E15}" type="datetimeFigureOut">
              <a:rPr lang="en-US" smtClean="0"/>
              <a:pPr/>
              <a:t>3/24/2019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BC653-714F-4B0C-A106-9358004448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B0305-C8E2-4790-8426-C028F8313E15}" type="datetimeFigureOut">
              <a:rPr lang="en-US" smtClean="0"/>
              <a:pPr/>
              <a:t>3/24/2019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BC653-714F-4B0C-A106-9358004448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D7B0305-C8E2-4790-8426-C028F8313E15}" type="datetimeFigureOut">
              <a:rPr lang="en-US" smtClean="0"/>
              <a:pPr/>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BC653-714F-4B0C-A106-9358004448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D7B0305-C8E2-4790-8426-C028F8313E15}" type="datetimeFigureOut">
              <a:rPr lang="en-US" smtClean="0"/>
              <a:pPr/>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8EBC653-714F-4B0C-A106-93580044482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7B0305-C8E2-4790-8426-C028F8313E15}" type="datetimeFigureOut">
              <a:rPr lang="en-US" smtClean="0"/>
              <a:pPr/>
              <a:t>3/24/2019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EBC653-714F-4B0C-A106-93580044482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disasterguy.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droughtmonitor.unl.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Water, Water Everywhere or is there?</a:t>
            </a:r>
            <a:endParaRPr lang="en-US" dirty="0"/>
          </a:p>
        </p:txBody>
      </p:sp>
      <p:sp>
        <p:nvSpPr>
          <p:cNvPr id="3" name="Subtitle 2"/>
          <p:cNvSpPr>
            <a:spLocks noGrp="1"/>
          </p:cNvSpPr>
          <p:nvPr>
            <p:ph type="subTitle" idx="1"/>
          </p:nvPr>
        </p:nvSpPr>
        <p:spPr/>
        <p:txBody>
          <a:bodyPr/>
          <a:lstStyle/>
          <a:p>
            <a:r>
              <a:rPr lang="en-US"/>
              <a:t>Duana Blakey</a:t>
            </a:r>
          </a:p>
          <a:p>
            <a:r>
              <a:rPr lang="en-US"/>
              <a:t>September 21, 2013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normAutofit fontScale="92500"/>
          </a:bodyPr>
          <a:lstStyle/>
          <a:p>
            <a:r>
              <a:rPr lang="en-US" dirty="0"/>
              <a:t>Aquifers like the Ogallala are being depleted faster than they can be refilled</a:t>
            </a:r>
          </a:p>
          <a:p>
            <a:r>
              <a:rPr lang="en-US" dirty="0"/>
              <a:t>Droughts in the Midwest farming country cause them to use it more for irrigation than normal.</a:t>
            </a:r>
          </a:p>
          <a:p>
            <a:r>
              <a:rPr lang="en-US" dirty="0"/>
              <a:t>The Texas population is expected to double in the next 50 years and we have already given permission for more water to be withdrawn from our rivers and lakes than is actually in them.</a:t>
            </a:r>
          </a:p>
          <a:p>
            <a:r>
              <a:rPr lang="en-US" dirty="0"/>
              <a:t>There is some discussion about changing these laws so if you are interested in a rainwater catch system you should do it now.</a:t>
            </a:r>
          </a:p>
          <a:p>
            <a:r>
              <a:rPr lang="en-US" dirty="0"/>
              <a:t>Both China and Russia went thru severe drought in 2010</a:t>
            </a:r>
          </a:p>
          <a:p>
            <a:r>
              <a:rPr lang="en-US" dirty="0"/>
              <a:t>Some people think water may become so scarce it will start wars.  Not hard to believe since without it we die.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chor="t">
            <a:normAutofit/>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much should I store?</a:t>
            </a:r>
          </a:p>
        </p:txBody>
      </p:sp>
      <p:sp>
        <p:nvSpPr>
          <p:cNvPr id="3" name="Content Placeholder 2"/>
          <p:cNvSpPr>
            <a:spLocks noGrp="1"/>
          </p:cNvSpPr>
          <p:nvPr>
            <p:ph idx="1"/>
          </p:nvPr>
        </p:nvSpPr>
        <p:spPr>
          <a:xfrm>
            <a:off x="457200" y="1524000"/>
            <a:ext cx="8229600" cy="4800600"/>
          </a:xfrm>
        </p:spPr>
        <p:txBody>
          <a:bodyPr/>
          <a:lstStyle/>
          <a:p>
            <a:r>
              <a:rPr lang="en-US" dirty="0"/>
              <a:t>LDS church did say 1 gallon per person per day for 14 days.  Now no specific amounts are given.</a:t>
            </a:r>
          </a:p>
          <a:p>
            <a:r>
              <a:rPr lang="en-US" dirty="0"/>
              <a:t>FEMA is saying 2 weeks of food and water now instead of 72 hours</a:t>
            </a:r>
          </a:p>
          <a:p>
            <a:r>
              <a:rPr lang="en-US" dirty="0"/>
              <a:t>Do you drink bottled water?  How much a week?</a:t>
            </a:r>
          </a:p>
          <a:p>
            <a:r>
              <a:rPr lang="en-US" dirty="0"/>
              <a:t>Some people will not drink water – get them use to it</a:t>
            </a:r>
          </a:p>
          <a:p>
            <a:r>
              <a:rPr lang="en-US" dirty="0"/>
              <a:t>Kool-aid and other things can help but your kidneys see this as waste and work harder to get rid of it.</a:t>
            </a:r>
          </a:p>
          <a:p>
            <a:r>
              <a:rPr lang="en-US" dirty="0"/>
              <a:t>Do you garden?  Rainwater system can help that</a:t>
            </a:r>
          </a:p>
          <a:p>
            <a:endParaRPr lang="en-US" dirty="0"/>
          </a:p>
          <a:p>
            <a:endParaRPr lang="en-US" dirty="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chor="t">
            <a:normAutofit fontScale="90000"/>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to use less water</a:t>
            </a:r>
          </a:p>
        </p:txBody>
      </p:sp>
      <p:sp>
        <p:nvSpPr>
          <p:cNvPr id="3" name="Content Placeholder 2"/>
          <p:cNvSpPr>
            <a:spLocks noGrp="1"/>
          </p:cNvSpPr>
          <p:nvPr>
            <p:ph idx="1"/>
          </p:nvPr>
        </p:nvSpPr>
        <p:spPr>
          <a:xfrm>
            <a:off x="381000" y="1524000"/>
            <a:ext cx="8229600" cy="4953000"/>
          </a:xfrm>
        </p:spPr>
        <p:txBody>
          <a:bodyPr>
            <a:normAutofit fontScale="92500"/>
          </a:bodyPr>
          <a:lstStyle/>
          <a:p>
            <a:r>
              <a:rPr lang="en-US" dirty="0"/>
              <a:t>Some things will get cut down – showers, laundry</a:t>
            </a:r>
          </a:p>
          <a:p>
            <a:r>
              <a:rPr lang="en-US" dirty="0"/>
              <a:t>If it’s yellow let it mellow; if it’s brown flush it down</a:t>
            </a:r>
          </a:p>
          <a:p>
            <a:r>
              <a:rPr lang="en-US" dirty="0"/>
              <a:t>Sponge baths take less water</a:t>
            </a:r>
          </a:p>
          <a:p>
            <a:r>
              <a:rPr lang="en-US" dirty="0"/>
              <a:t>Bug sprayer shower from</a:t>
            </a:r>
            <a:r>
              <a:rPr lang="en-US" dirty="0">
                <a:solidFill>
                  <a:srgbClr val="C00000"/>
                </a:solidFill>
              </a:rPr>
              <a:t> </a:t>
            </a:r>
            <a:r>
              <a:rPr lang="en-US" b="1" dirty="0">
                <a:solidFill>
                  <a:schemeClr val="accent4">
                    <a:lumMod val="50000"/>
                  </a:schemeClr>
                </a:solidFill>
                <a:hlinkClick r:id="rId2"/>
              </a:rPr>
              <a:t>www.disasterguy.com</a:t>
            </a:r>
            <a:r>
              <a:rPr lang="en-US" dirty="0">
                <a:solidFill>
                  <a:srgbClr val="C00000"/>
                </a:solidFill>
              </a:rPr>
              <a:t>  </a:t>
            </a:r>
            <a:r>
              <a:rPr lang="en-US" dirty="0"/>
              <a:t>be sure to mark this and never use it for anything else. 2 gallons of water  will do it. Spray – lather - rinse</a:t>
            </a:r>
          </a:p>
          <a:p>
            <a:r>
              <a:rPr lang="en-US" dirty="0"/>
              <a:t>Set up toilet in 5 gallon bucket with special </a:t>
            </a:r>
            <a:r>
              <a:rPr lang="en-US" dirty="0" err="1"/>
              <a:t>doody</a:t>
            </a:r>
            <a:r>
              <a:rPr lang="en-US" dirty="0"/>
              <a:t> bags or double up garbage bags.  Enzymes can be bought at Wal-Mart RV section or at any camping or EP store</a:t>
            </a:r>
          </a:p>
          <a:p>
            <a:r>
              <a:rPr lang="en-US" dirty="0"/>
              <a:t>If you think about it you can come up with lots of ways to use less water</a:t>
            </a:r>
          </a:p>
          <a:p>
            <a:r>
              <a:rPr lang="en-US" dirty="0"/>
              <a:t>Have paper products for eating on hand to use less H2O</a:t>
            </a:r>
          </a:p>
        </p:txBody>
      </p:sp>
    </p:spTree>
  </p:cSld>
  <p:clrMapOvr>
    <a:masterClrMapping/>
  </p:clrMapOvr>
  <p:transition>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chor="t"/>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and what to store </a:t>
            </a:r>
          </a:p>
        </p:txBody>
      </p:sp>
      <p:sp>
        <p:nvSpPr>
          <p:cNvPr id="3" name="Content Placeholder 2"/>
          <p:cNvSpPr>
            <a:spLocks noGrp="1"/>
          </p:cNvSpPr>
          <p:nvPr>
            <p:ph idx="1"/>
          </p:nvPr>
        </p:nvSpPr>
        <p:spPr>
          <a:xfrm>
            <a:off x="457200" y="1600200"/>
            <a:ext cx="8229600" cy="4724400"/>
          </a:xfrm>
        </p:spPr>
        <p:txBody>
          <a:bodyPr/>
          <a:lstStyle/>
          <a:p>
            <a:r>
              <a:rPr lang="en-US" dirty="0"/>
              <a:t>Use ONLY food grade containers – if food came in it it’s safe</a:t>
            </a:r>
          </a:p>
          <a:p>
            <a:r>
              <a:rPr lang="en-US" dirty="0"/>
              <a:t>PETE or PET, HDPE should be on it somewhere</a:t>
            </a:r>
          </a:p>
          <a:p>
            <a:r>
              <a:rPr lang="en-US" dirty="0"/>
              <a:t>A link to containers and packaging Gives info on each plastic abbreviation</a:t>
            </a:r>
          </a:p>
          <a:p>
            <a:r>
              <a:rPr lang="en-US" dirty="0"/>
              <a:t>5 Gallon buckets from Walmart, Lowes, Home Depot are safe.</a:t>
            </a:r>
          </a:p>
          <a:p>
            <a:endParaRPr lang="en-US" dirty="0"/>
          </a:p>
          <a:p>
            <a:pPr marL="0" indent="0">
              <a:buNone/>
            </a:pPr>
            <a:endParaRPr lang="en-US" dirty="0"/>
          </a:p>
        </p:txBody>
      </p:sp>
      <p:pic>
        <p:nvPicPr>
          <p:cNvPr id="4" name="Picture 3" descr="http://www.containerandpackaging.com/images/CPSU/resin_pete.jpg"/>
          <p:cNvPicPr/>
          <p:nvPr/>
        </p:nvPicPr>
        <p:blipFill>
          <a:blip r:embed="rId2" cstate="print"/>
          <a:srcRect/>
          <a:stretch>
            <a:fillRect/>
          </a:stretch>
        </p:blipFill>
        <p:spPr bwMode="auto">
          <a:xfrm>
            <a:off x="2590800" y="4305935"/>
            <a:ext cx="1903730" cy="1903730"/>
          </a:xfrm>
          <a:prstGeom prst="rect">
            <a:avLst/>
          </a:prstGeom>
          <a:noFill/>
          <a:ln w="9525">
            <a:noFill/>
            <a:miter lim="800000"/>
            <a:headEnd/>
            <a:tailEnd/>
          </a:ln>
        </p:spPr>
      </p:pic>
      <p:pic>
        <p:nvPicPr>
          <p:cNvPr id="5" name="Picture 4" descr="http://www.containerandpackaging.com/images/CPSU/resin_hdpe.jpg"/>
          <p:cNvPicPr/>
          <p:nvPr/>
        </p:nvPicPr>
        <p:blipFill>
          <a:blip r:embed="rId3" cstate="print"/>
          <a:srcRect/>
          <a:stretch>
            <a:fillRect/>
          </a:stretch>
        </p:blipFill>
        <p:spPr bwMode="auto">
          <a:xfrm>
            <a:off x="5943600" y="4420870"/>
            <a:ext cx="1903730" cy="1903730"/>
          </a:xfrm>
          <a:prstGeom prst="rect">
            <a:avLst/>
          </a:prstGeom>
          <a:noFill/>
          <a:ln w="9525">
            <a:noFill/>
            <a:miter lim="800000"/>
            <a:headEnd/>
            <a:tailEnd/>
          </a:ln>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lstStyle/>
          <a:p>
            <a:r>
              <a:rPr lang="en-US" dirty="0"/>
              <a:t>Don’t use milk jugs – they will leak eventually and don’t buy water in them for long term storage.</a:t>
            </a:r>
          </a:p>
          <a:p>
            <a:r>
              <a:rPr lang="en-US" dirty="0"/>
              <a:t>Some examples – 5 gallons, 7 gallons, 55 gallons, 320 gallons and larger; bottled water, juice bottles, soda bottles, boxes and Mylar bags, water bob</a:t>
            </a:r>
          </a:p>
          <a:p>
            <a:endParaRPr lang="en-US" dirty="0"/>
          </a:p>
          <a:p>
            <a:endParaRPr lang="en-US" dirty="0"/>
          </a:p>
        </p:txBody>
      </p:sp>
      <p:pic>
        <p:nvPicPr>
          <p:cNvPr id="4" name="Picture 3" descr="http://ep.yimg.com/ca/I/thenetmall_2269_3056783"/>
          <p:cNvPicPr/>
          <p:nvPr/>
        </p:nvPicPr>
        <p:blipFill>
          <a:blip r:embed="rId2" cstate="print"/>
          <a:srcRect/>
          <a:stretch>
            <a:fillRect/>
          </a:stretch>
        </p:blipFill>
        <p:spPr bwMode="auto">
          <a:xfrm>
            <a:off x="457200" y="3505200"/>
            <a:ext cx="3124200" cy="1543482"/>
          </a:xfrm>
          <a:prstGeom prst="rect">
            <a:avLst/>
          </a:prstGeom>
          <a:noFill/>
          <a:ln w="9525">
            <a:noFill/>
            <a:miter lim="800000"/>
            <a:headEnd/>
            <a:tailEnd/>
          </a:ln>
        </p:spPr>
      </p:pic>
      <p:pic>
        <p:nvPicPr>
          <p:cNvPr id="1026" name="Picture 2" descr="Texas Underground Water Tanks"/>
          <p:cNvPicPr>
            <a:picLocks noChangeAspect="1" noChangeArrowheads="1"/>
          </p:cNvPicPr>
          <p:nvPr/>
        </p:nvPicPr>
        <p:blipFill>
          <a:blip r:embed="rId3" cstate="print"/>
          <a:srcRect/>
          <a:stretch>
            <a:fillRect/>
          </a:stretch>
        </p:blipFill>
        <p:spPr bwMode="auto">
          <a:xfrm>
            <a:off x="3962400" y="3429000"/>
            <a:ext cx="1905000" cy="1905000"/>
          </a:xfrm>
          <a:prstGeom prst="rect">
            <a:avLst/>
          </a:prstGeom>
          <a:noFill/>
        </p:spPr>
      </p:pic>
      <p:sp>
        <p:nvSpPr>
          <p:cNvPr id="1028" name="AutoShape 4" descr="data:image/jpeg;base64,/9j/4AAQSkZJRgABAQAAAQABAAD/2wCEAAkGBw8SDxQUEg8QDxQQEBAVEBAQDw8PDxAVFBQWFhUWFBUYHDQgGBwlHBQTITEiJikrLi4uFx8zODMtNygtLisBCgoKDg0OGhAQGiwkHCQsLCwvLCwsLCwsLCwsLCwsLCwsLSwsLCwsLCwsLCwsLCwsLCwsLCwsLSwsLzQsLCwtL//AABEIAOEA4QMBEQACEQEDEQH/xAAcAAEAAQUBAQAAAAAAAAAAAAAAAwIEBQYHAQj/xABHEAACAQICBAkHCAcJAQAAAAAAAQIDEQQhBRIxQQYHEyJRYXF0szI0NYGRsbIkJUJScnPR4RQVM6GiwcJigoOEkpO08PFj/8QAGgEBAAIDAQAAAAAAAAAAAAAAAAECAwQFBv/EADURAQABAwEFBQYGAQUAAAAAAAABAgMRBCExMjNxEkFRgbEFEyJhofAUI5HB0fHhFSQ0QlL/2gAMAwEAAhEDEQA/AO4gAAAAAAAAAAAAAAAAAAAAAAAAAAAAAAAAAAAAAAAAAAAAAAAAAAAAAAAAAAAAAAAAAAAAAAAAAABb4vHUaSvVq06S6alSEF7Wy1NNVW6MomYjew+I4b6Khtx1B/dydX4EzNGkvT/1ljm9bjvhYVOMrRK2V6kvs4bEfzijLHs+/wCH1hX8Tb8fpKF8Z+jd36Q+yi/5sn/Tr/y/VH4mhVS4zdGtpN14JvOUqL1Y9b1W3+4T7OvRHd+qY1FDJT4caKSu8bSt1azfsSuYvwl//wAyv76jxW1LjE0TJ2/SmuhyoYiMX63D3lp0N+Iz2frCIv2572d0bpbDYhXoV6Va23k6kZuPak7r1mvXbqo2VRhkiqJ3SvSiQAAAAAAAAAAAAAAAAAAAAADlnDfjGxeHxdfDUaNFKmoxVWfKSnzqcZtpJpLy7Ls9R1dLoKLluLlUz0ad7UVUVdmIcpbbd3eTe2UnrSb6W3mztxTERiHLmuZnaniicL5mYSxRC8K1EhZU6d01e101foIlOFrT0Y0v2zk7vOUOndt3GvbtzRcmuas57mWuYqoimIxhcQpOMUm72vna2+5sZY4jEMrwQiv1lhHsaxFPNZPN2ZrauPyKujJan44fQp5p0gAAAAAAAAAAAAAAAAAAAAAD574zPS+L+1S/49I9JoP+PT5+rk6mfzZa1H8DehpZXVNCWWncnjEoywrsQlUokZWwq1SEvHEkZHgnG2kcL3mn7zDqttirom1zIfQJ5h1AAAAAAAAAAAAAAAAAAAAAAD594zfS+KS261G/+xSPRaHPuKY6+suVqZpi5OWvUqZvTLVpo8V1CIyyRCWKKrwkiisrQrUSFlWqEqXEIZDgsvnDC95pfEYtTya+krW+OHfTzLpAAAAAAAAAAAAAAAAAAAAAAHAuMqHzvie2h4FI9DoJ/Ip8/WXL1NObktfpxN3LDEJ4olMQliiq8JIohMJEiEqrBLySAvuDC+cML3ml8SMWp5NXSU2+OHejzLpAAAAAAAAAAAAAAAAAAAAAAHBeMn0vie2h4FI9DoORT5+rmanmS16CNxgXEUFohLFELQkigskSIFVglTJBC+4M+f4XvNH4kYtTyaukrW+OHeDzLpAFM5pK7Aw+I0272pw187XulG/U9/8AdTLdnG+cIz4MJDhquUlBOFR05atRU+Wnqvo/ZWvk/YzJ7rZ/P9qdv7+4Z7Q+n6NeKcWrSvZ7m1tXat62rekUrtzTvWpqiqMwy5RYAAAAAAAAAAAAAAA4Nxl+l8T/AIHgUz0Og5Eefq5mp5ktdpu5uMELqCErwmiiqyuKCVaQFeqEqZIlC94Nef4bvNH40YtTyaukrW+OHdzzDpKZxumrtXTzW1daA0/R2Er01OnVxVXFt1Zc6rJc2Ck4wglHJX1ZNv1FonEZN84a1pfhTRnKpRjCUorWhHVdSPK2i7PmLydbJRvZpGaqxftTFURM5jMzjOM/u1Y1Fi7E0zVEYnG/Gf8ADCLR9Cq1ClhKUKiVS9PExr0KVRXkko1c2pJOLyWbXRsUXLtU5qznHh84+S1fu6IimiqIiZ3Z37OrJ8Gq1HBqccV8lkpK75SpyNRWunDJxk+a3e+st1t17lVdf9MduKKPl5uk8GdKRxGHjOL1lZWbybT2XW57n1owXbc0VdmWzbuRcp7UMsY1wAAAAAAAAAAAAAHCOMmF9L4j/A8Cmd/QTixHn6ubqac3Jlr8Ym7EsOFxBBMJokLK4oJSRQSsMRjE6vJqcoys2rSjCKs7dsn1GtqdRFiImac5Wt26ruYomNniv4wmk41La8JOMmrWexp9WTXruZLN6m7RFdO6Su3VRPZr3wu+Dr+X4bvND40NRya+kot8cO7nmXSANL0nQi/0mWqtdKraS5sr8jGz1lntuZKYiaqInd/ljuVTTRXMb4j9mlaOxNGlCyVrJKTVrTklle8W1t6d5t6q3avXIpqr+KM4jtbYztnv25x4dzjWLl2m1N2LU9jGZns/DOO/h7tvfjeytHGxcNZt5Wa5rfZ9HrNev2ZbqnFUzPWrd9fl+zNb1047WPp/hiq2klUjO7T8pO1Kcmrq3N1sk1a/qZs0ezKbVVMxVV3TxRGcTnbiNsTnE+Xfhhva7tUzOI8OGZxs7sziMYz+rbOKyPNrta2qpKMNaV7R22tsWbb/APCNfHxU5nM42tv2Zciu3V2YxGdkN9NB0gAAAAAAAAAAAAAHCeMh/O+I7KHgwO/oY/Ijz9XN1FX5swwETcYlxFEpSxRCUkQlWglS6EW77H02TGTD2FNRjZbFfbtbebbBhe8HfPsN3mj8aMWo5VfSVrfHDup5l0QDXtMUNSq5tXhUjap1bbSfUryv2p7Ey0bYx3o6uaaS0fUozdDJxnJ8m3ZKSk9utuefqLf6dpr1c6mqZid8xHy+uGlPtnW6SI0lNNM7qaKp8N0Z24mY/vL2VZxcKerNycXlHVfkrP3S9h07Nyi9RN2mfhz3uXVaqs1RZmJ7WIxjH33TvW1PFVIVHDkpN1mnGLg3OV1q5Lodiuo0NvVUxd7eOzHdPzz4dzJY1Nyx2rVVGe13THyx9XWOB+h3hcKoySU5tzqW3N7vUrI0L933lefJ1dLYizbinv3z1n7wzhhbIAAAAAAAAAAAAADhXGUvnev9mh4MD0Ggn/bx5uZqY/Nlr8EbbHC6iglJEJSJBKtIJVuyWbS7WkQPJIQLng/57hu9UPEiY9Ryquk+i1HFHV3U8y6IBRVpqSs/zXYBgNJcGIVI6v0d0ckl2K2X91xMlN2qmcxv+/vaxXLNFyns1RmPv9PJgHxeN1YyVapFJTUnrwU1fVtqvVb3PfvM/wCLq74j7+jVj2dbjOJmM47/AA8Jxn6tn0PwZw2HlrpSq1ErcrVk5zS6I32GGu9XXGO7wjc2bdiiicxtnxnbLNGJmAAAAAAAAAAAAAAAOHcZnpWv9mh4UTvaDkx5ufqOOWt0mbrXpXUQsliEwkiEpKazIlLCV8TrLWabb6nZLoXUZaaGGqvYvdDSbpNN3UXzepPcRcjFSbM5pZjQPnuG71h/Eia+o5VXSfRno4od0PMuiAAAAAAAAAAAAAAAAAAAAAAcP4zbfrSt1xo+HE7ugz7qPNoajHaa1SRvS1qV2gukiBJEJS09pEphhaM3LDOU3qyUFem4pNt7bZ7EYrFep99FNdHwznbs7vHb3/fem9Ta93NVFe3w/hdaF/Zy7V7javcTBY4WX0F57hu9YfxImtf5VXSfRsUcUdXdjzLogAAAAAAAAAAAAAAAAAAAAAHEuNCPzjW+xR8OJ3/Z/JjrLnaqM1S1ehay7FvZuTG1gpnYu4dr/d+BGF8pIx63+78BhOUkV1v+H8AlJT27X/D+BEwMRUeFUuT5FSatdy5yV3ZeU7lK64prppq71qac0zMdy80dGNpqKsk481ZLfuM1cbmOjG1ldCP5Zhu9YfxYmG9yquk+jJTxR1h3Q8y6IAAAAAAAAAAAAAAAAAAAAABxTjQXzjV+xS+CJ3/Z/JjrLn6nilquH8ldiN2d7Wo3LuAXSxCUiISqigKlTje+pC/TqR1vbYpNFM7ZhaKpgk2TGESm0N57hu94bxYlb3Kr6T6FPFHWHdzzDpvGBYvESj5eznO6eVtbVgr22tNbeslL2riKid4w5SKsmoSXKqV3fJtRsst/SEJcPiIzV4SUle1072a2p9YE6kQKgAAAAAAAAAAAAAAAHE+NK/6zqdHJ0fhO97Px7mOsudqc9trFBZG7LBSuokrJYhKtEJVpED23aEqXEgXGhfPMN3vDeLEpe5VXSfRNPFHWHdzzLpKamx9jAxsJzj/bX1WlrLft378rGWYiWOJmPmpqQcot0Zas9WpqRqXSjKUruTTV9vvKTEwvFUSkjhLxjKclCrqxjKtT1dbK+Sco7M3u3kJWNOtpJptxwMUntc8RZq23Z05btjJwjMeTKaNlWafK8k3fmui5NONltvvvrbOoiUrwgAAAAAAAAAAAAAAcY4zl85z+6o+5nc0HJ85aGo42rxN1hTRLISIlKtBKRECohLxgTaH88w3e8N4sCl7l1dJ9E08UdY9XdzzDpKar5r7H7iY3olr2C0lCoujy8ntWrLVNiqjDFTVleOEZdv1k3GXtRTbCZiJSckntc3lsc5Wd92TsyMyYid610hONGGtGi5XlmqcY62d3d36/eWiZOzTG6EPBrFupWqcyUNWEfKTV83s/7vJu8MK2+KWxmuzgAAAAAAAAAAAAAOM8Z3pOf3VH3M7mg5PnLR1HG1aJusCZFkJIhKRBKpAVXIS8YE2iPO8N3vDeLArd5dXSfQp4o6x6u8Hl3TRYp2pz+xL3MmnfCKt0uN6L0xdQu/qWe9a1eTy9jOrXREzPm5Vu7OIz8vrltGD043BpyveMknscdeo4xbu8zXrt4bdFzKXDYPFQnTk8bSqw148vapFRjG7k875ZWXq621S7dt1RiinCbNq5TMzXVmF/pPSUYVLRnGUZJWcZqedudfo2x9pFmO1la9V2MHBLG8piqv8AZpQ6N8n+Bk1NPZojqwaa52rlXSG2mi3wAAAAAAAAAAAAAHGOM/0nL7mj7mdzQcnzloajjasmbrCnRZCuJIrQSrRCVSCXjCE2iPO8P3rDeLApe5dXSfQp4o6w7yeXdR5OKaaeaaaa6mBz7T3FxG6ngpKk1Km3RqSk6erC75srOWs5W2u2bNy3qp3VtO5pI30fe9pVKdahVjSrQlTmp4ZOEtudRy3dsfabUzFVMzHz9WpTFVFUUz8vR0Oi5Nxi6c43tZyoVIxk7Tytv2v92Rp1URG3Z+sfy3qLkzM0/F1xP8MBw+qOnUo2nqc2bfMlBfQWSe0zaWYjOYYNXTM9nErjiqxLqYnEtu9qVNW6LSf5kayqJppiDRW5pqqmfk6WaDoAAAAAAAAAAAAAAOMcaXpOX3NH+o7ns/k+ctDUcbVUbrAmiy6EkQlJEJhWiEvZSSV20l0t2RCVMZxkrxakulNNExKE2ivO8P3rDeLArd5dXSfQjijrHq72eWdQAAWmkdG0MRFRrUoVYxkpRU1e0kmk10PNlqapp3SrVTFW+EMtB4VtN0YtxlrRbcm1Lp29vtI7Upwhr8GcDNxc8NTm4K0XK7cb7bZkxXVG6UTTE74XGjtC4XDylKjQhSc0lJxVm0r2T9rE1TO+UxTEbl+VSAAAAAAAAAAAAAA4zxp+k39xR/rO57P5PnLQ1HH5NSRvMCeLLQJIkiSJCYVohKy0jyjnBQdkmnOzipau/Vvlf8jDf972Pyt69vsdr49yXB0nFylrJqag8lazWspX3X2bCunu3LlMxciYqiZjdv6ePVFVqLe6rMTt/te6L87w/esN4sTLd5dXSfRFPFHWPV3w8u6YAAAAAAAAAAAAAAAAAAAAABxrjU9JPu9H3zO57P5PnLQ1PH5NRRvMCWJYSxAkTCVaYS9st6T7UmQDAl0UvlWH71h/FiUu8urpPomnijrHq74eXdMAAAAAAAAAAAAAAAAAAAAAA4zxrek/8tR+KZ2/Z/K85/Zoanj8moXOg100WSJYhKSJKVSCVOIxMKa523dFWv8AkRiZ3ImYjejwmNhVvZOLjtT6OlMmaZjeimuKty+0U/lNDvOH8WJiu8urpPovTxR1h3w8u6YAAAAAAAAAAAAAAAAAAAAABonGPwOniflFC7rU4KMqV8qsIttavRJXfab+j1cWvgq3ejWv2Zr2xvch9qabTTTTTWTTW5ndjdlz09ORKU0WEpIsJyriwlisQoyqVG08qkopvO+rll0bClrU25r933qXrMxEVzul7oLbL7H80bF2dkMdmNsti4PYSpWxlCNOLk1WpTlbZGEJxlKUnuSS9y2s09RXFNqqZ8JbVuJmqMO7nmXSAAAAAAAAAAAAAAAAAAAAAAAGp8KeAeFxknUi3h6z21IJONR//SH0u1NPrNzT62u1s3x4fwwXNPTXt3S55pPgDpKi3aksRFfToSUn64StK/YmdS3r7Ne+cdWpVp7lPdlgq2HrU/2lGrS+8pVKb/iRt0101cMxPSWPExvhTGvH6y9qL4lGYXFBObtBOb6IJyfsREzEb1o27nTuD/APAOhTq1KNTlKsYVK8ZzmlOTSk4zpvK191r5WPO6m/VN2ZpndOyYxn9Y2y6NqmIoxPfG6f4WtbitoLESnRxEqFKaV6HJ8o4u93qTcsl1NO3Zktij2nXFHZqjM+P8sM6WntZjY3DQegsPhIatGFr215y51SbX1pe3LYr5I0r1+u7OapZ6KIpjYyRhXAAAAAAAAAAAAAAAAAAAAAAAAAAAjdGH1Y/wClE5kVpJbMiB6AAAAAAAAAAAAAAAAAAAAAAAAAAAAAAAAAAAAAAAAAAAAAAAAAAAAAAAAAAAAAAAAAAAAAAAAAAAAAAAAAAAAA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w8SDxQUEg8QDxQQEBAVEBAQDw8PDxAVFBQWFhUWFBUYHDQgGBwlHBQTITEiJikrLi4uFx8zODMtNygtLisBCgoKDg0OGhAQGiwkHCQsLCwvLCwsLCwsLCwsLCwsLCwsLSwsLCwsLCwsLCwsLCwsLCwsLCwsLSwsLzQsLCwtL//AABEIAOEA4QMBEQACEQEDEQH/xAAcAAEAAQUBAQAAAAAAAAAAAAAAAwIEBQYHAQj/xABHEAACAQICBAkHCAcJAQAAAAAAAQIDEQQhBRIxQQYHEyJRYXF0szI0NYGRsbIkJUJScnPR4RQVM6GiwcJigoOEkpO08PFj/8QAGgEBAAIDAQAAAAAAAAAAAAAAAAECAwQFBv/EADURAQABAwEFBQYGAQUAAAAAAAABAgMRBCExMjNxEkFRgbEFEyJhofAUI5HB0fHhFSQ0QlL/2gAMAwEAAhEDEQA/AO4gAAAAAAAAAAAAAAAAAAAAAAAAAAAAAAAAAAAAAAAAAAAAAAAAAAAAAAAAAAAAAAAAAAAAAAAAAABb4vHUaSvVq06S6alSEF7Wy1NNVW6MomYjew+I4b6Khtx1B/dydX4EzNGkvT/1ljm9bjvhYVOMrRK2V6kvs4bEfzijLHs+/wCH1hX8Tb8fpKF8Z+jd36Q+yi/5sn/Tr/y/VH4mhVS4zdGtpN14JvOUqL1Y9b1W3+4T7OvRHd+qY1FDJT4caKSu8bSt1azfsSuYvwl//wAyv76jxW1LjE0TJ2/SmuhyoYiMX63D3lp0N+Iz2frCIv2572d0bpbDYhXoV6Va23k6kZuPak7r1mvXbqo2VRhkiqJ3SvSiQAAAAAAAAAAAAAAAAAAAAADlnDfjGxeHxdfDUaNFKmoxVWfKSnzqcZtpJpLy7Ls9R1dLoKLluLlUz0ad7UVUVdmIcpbbd3eTe2UnrSb6W3mztxTERiHLmuZnaniicL5mYSxRC8K1EhZU6d01e101foIlOFrT0Y0v2zk7vOUOndt3GvbtzRcmuas57mWuYqoimIxhcQpOMUm72vna2+5sZY4jEMrwQiv1lhHsaxFPNZPN2ZrauPyKujJan44fQp5p0gAAAAAAAAAAAAAAAAAAAAAD574zPS+L+1S/49I9JoP+PT5+rk6mfzZa1H8DehpZXVNCWWncnjEoywrsQlUokZWwq1SEvHEkZHgnG2kcL3mn7zDqttirom1zIfQJ5h1AAAAAAAAAAAAAAAAAAAAAAD594zfS+KS261G/+xSPRaHPuKY6+suVqZpi5OWvUqZvTLVpo8V1CIyyRCWKKrwkiisrQrUSFlWqEqXEIZDgsvnDC95pfEYtTya+krW+OHfTzLpAAAAAAAAAAAAAAAAAAAAAAHAuMqHzvie2h4FI9DoJ/Ip8/WXL1NObktfpxN3LDEJ4olMQliiq8JIohMJEiEqrBLySAvuDC+cML3ml8SMWp5NXSU2+OHejzLpAAAAAAAAAAAAAAAAAAAAAAHBeMn0vie2h4FI9DoORT5+rmanmS16CNxgXEUFohLFELQkigskSIFVglTJBC+4M+f4XvNH4kYtTyaukrW+OHeDzLpAFM5pK7Aw+I0272pw187XulG/U9/8AdTLdnG+cIz4MJDhquUlBOFR05atRU+Wnqvo/ZWvk/YzJ7rZ/P9qdv7+4Z7Q+n6NeKcWrSvZ7m1tXat62rekUrtzTvWpqiqMwy5RYAAAAAAAAAAAAAAA4Nxl+l8T/AIHgUz0Og5Eefq5mp5ktdpu5uMELqCErwmiiqyuKCVaQFeqEqZIlC94Nef4bvNH40YtTyaukrW+OHdzzDpKZxumrtXTzW1daA0/R2Er01OnVxVXFt1Zc6rJc2Ck4wglHJX1ZNv1FonEZN84a1pfhTRnKpRjCUorWhHVdSPK2i7PmLydbJRvZpGaqxftTFURM5jMzjOM/u1Y1Fi7E0zVEYnG/Gf8ADCLR9Cq1ClhKUKiVS9PExr0KVRXkko1c2pJOLyWbXRsUXLtU5qznHh84+S1fu6IimiqIiZ3Z37OrJ8Gq1HBqccV8lkpK75SpyNRWunDJxk+a3e+st1t17lVdf9MduKKPl5uk8GdKRxGHjOL1lZWbybT2XW57n1owXbc0VdmWzbuRcp7UMsY1wAAAAAAAAAAAAAHCOMmF9L4j/A8Cmd/QTixHn6ubqac3Jlr8Ym7EsOFxBBMJokLK4oJSRQSsMRjE6vJqcoys2rSjCKs7dsn1GtqdRFiImac5Wt26ruYomNniv4wmk41La8JOMmrWexp9WTXruZLN6m7RFdO6Su3VRPZr3wu+Dr+X4bvND40NRya+kot8cO7nmXSANL0nQi/0mWqtdKraS5sr8jGz1lntuZKYiaqInd/ljuVTTRXMb4j9mlaOxNGlCyVrJKTVrTklle8W1t6d5t6q3avXIpqr+KM4jtbYztnv25x4dzjWLl2m1N2LU9jGZns/DOO/h7tvfjeytHGxcNZt5Wa5rfZ9HrNev2ZbqnFUzPWrd9fl+zNb1047WPp/hiq2klUjO7T8pO1Kcmrq3N1sk1a/qZs0ezKbVVMxVV3TxRGcTnbiNsTnE+Xfhhva7tUzOI8OGZxs7sziMYz+rbOKyPNrta2qpKMNaV7R22tsWbb/APCNfHxU5nM42tv2Zciu3V2YxGdkN9NB0gAAAAAAAAAAAAAHCeMh/O+I7KHgwO/oY/Ijz9XN1FX5swwETcYlxFEpSxRCUkQlWglS6EW77H02TGTD2FNRjZbFfbtbebbBhe8HfPsN3mj8aMWo5VfSVrfHDup5l0QDXtMUNSq5tXhUjap1bbSfUryv2p7Ey0bYx3o6uaaS0fUozdDJxnJ8m3ZKSk9utuefqLf6dpr1c6mqZid8xHy+uGlPtnW6SI0lNNM7qaKp8N0Z24mY/vL2VZxcKerNycXlHVfkrP3S9h07Nyi9RN2mfhz3uXVaqs1RZmJ7WIxjH33TvW1PFVIVHDkpN1mnGLg3OV1q5Lodiuo0NvVUxd7eOzHdPzz4dzJY1Nyx2rVVGe13THyx9XWOB+h3hcKoySU5tzqW3N7vUrI0L933lefJ1dLYizbinv3z1n7wzhhbIAAAAAAAAAAAAADhXGUvnev9mh4MD0Ggn/bx5uZqY/Nlr8EbbHC6iglJEJSJBKtIJVuyWbS7WkQPJIQLng/57hu9UPEiY9Ryquk+i1HFHV3U8y6IBRVpqSs/zXYBgNJcGIVI6v0d0ckl2K2X91xMlN2qmcxv+/vaxXLNFyns1RmPv9PJgHxeN1YyVapFJTUnrwU1fVtqvVb3PfvM/wCLq74j7+jVj2dbjOJmM47/AA8Jxn6tn0PwZw2HlrpSq1ErcrVk5zS6I32GGu9XXGO7wjc2bdiiicxtnxnbLNGJmAAAAAAAAAAAAAAAOHcZnpWv9mh4UTvaDkx5ufqOOWt0mbrXpXUQsliEwkiEpKazIlLCV8TrLWabb6nZLoXUZaaGGqvYvdDSbpNN3UXzepPcRcjFSbM5pZjQPnuG71h/Eia+o5VXSfRno4od0PMuiAAAAAAAAAAAAAAAAAAAAAAcP4zbfrSt1xo+HE7ugz7qPNoajHaa1SRvS1qV2gukiBJEJS09pEphhaM3LDOU3qyUFem4pNt7bZ7EYrFep99FNdHwznbs7vHb3/fem9Ta93NVFe3w/hdaF/Zy7V7javcTBY4WX0F57hu9YfxImtf5VXSfRsUcUdXdjzLogAAAAAAAAAAAAAAAAAAAAAHEuNCPzjW+xR8OJ3/Z/JjrLnaqM1S1ehay7FvZuTG1gpnYu4dr/d+BGF8pIx63+78BhOUkV1v+H8AlJT27X/D+BEwMRUeFUuT5FSatdy5yV3ZeU7lK64prppq71qac0zMdy80dGNpqKsk481ZLfuM1cbmOjG1ldCP5Zhu9YfxYmG9yquk+jJTxR1h3Q8y6IAAAAAAAAAAAAAAAAAAAAABxTjQXzjV+xS+CJ3/Z/JjrLn6nilquH8ldiN2d7Wo3LuAXSxCUiISqigKlTje+pC/TqR1vbYpNFM7ZhaKpgk2TGESm0N57hu94bxYlb3Kr6T6FPFHWHdzzDpvGBYvESj5eznO6eVtbVgr22tNbeslL2riKid4w5SKsmoSXKqV3fJtRsst/SEJcPiIzV4SUle1072a2p9YE6kQKgAAAAAAAAAAAAAAAHE+NK/6zqdHJ0fhO97Px7mOsudqc9trFBZG7LBSuokrJYhKtEJVpED23aEqXEgXGhfPMN3vDeLEpe5VXSfRNPFHWHdzzLpKamx9jAxsJzj/bX1WlrLft378rGWYiWOJmPmpqQcot0Zas9WpqRqXSjKUruTTV9vvKTEwvFUSkjhLxjKclCrqxjKtT1dbK+Sco7M3u3kJWNOtpJptxwMUntc8RZq23Z05btjJwjMeTKaNlWafK8k3fmui5NONltvvvrbOoiUrwgAAAAAAAAAAAAAAcY4zl85z+6o+5nc0HJ85aGo42rxN1hTRLISIlKtBKRECohLxgTaH88w3e8N4sCl7l1dJ9E08UdY9XdzzDpKar5r7H7iY3olr2C0lCoujy8ntWrLVNiqjDFTVleOEZdv1k3GXtRTbCZiJSckntc3lsc5Wd92TsyMyYid610hONGGtGi5XlmqcY62d3d36/eWiZOzTG6EPBrFupWqcyUNWEfKTV83s/7vJu8MK2+KWxmuzgAAAAAAAAAAAAAOM8Z3pOf3VH3M7mg5PnLR1HG1aJusCZFkJIhKRBKpAVXIS8YE2iPO8N3vDeLArd5dXSfQp4o6x6u8Hl3TRYp2pz+xL3MmnfCKt0uN6L0xdQu/qWe9a1eTy9jOrXREzPm5Vu7OIz8vrltGD043BpyveMknscdeo4xbu8zXrt4bdFzKXDYPFQnTk8bSqw148vapFRjG7k875ZWXq621S7dt1RiinCbNq5TMzXVmF/pPSUYVLRnGUZJWcZqedudfo2x9pFmO1la9V2MHBLG8piqv8AZpQ6N8n+Bk1NPZojqwaa52rlXSG2mi3wAAAAAAAAAAAAAHGOM/0nL7mj7mdzQcnzloajjasmbrCnRZCuJIrQSrRCVSCXjCE2iPO8P3rDeLApe5dXSfQp4o6w7yeXdR5OKaaeaaaa6mBz7T3FxG6ngpKk1Km3RqSk6erC75srOWs5W2u2bNy3qp3VtO5pI30fe9pVKdahVjSrQlTmp4ZOEtudRy3dsfabUzFVMzHz9WpTFVFUUz8vR0Oi5Nxi6c43tZyoVIxk7Tytv2v92Rp1URG3Z+sfy3qLkzM0/F1xP8MBw+qOnUo2nqc2bfMlBfQWSe0zaWYjOYYNXTM9nErjiqxLqYnEtu9qVNW6LSf5kayqJppiDRW5pqqmfk6WaDoAAAAAAAAAAAAAAOMcaXpOX3NH+o7ns/k+ctDUcbVUbrAmiy6EkQlJEJhWiEvZSSV20l0t2RCVMZxkrxakulNNExKE2ivO8P3rDeLArd5dXSfQjijrHq72eWdQAAWmkdG0MRFRrUoVYxkpRU1e0kmk10PNlqapp3SrVTFW+EMtB4VtN0YtxlrRbcm1Lp29vtI7Upwhr8GcDNxc8NTm4K0XK7cb7bZkxXVG6UTTE74XGjtC4XDylKjQhSc0lJxVm0r2T9rE1TO+UxTEbl+VSAAAAAAAAAAAAAA4zxp+k39xR/rO57P5PnLQ1HH5NSRvMCeLLQJIkiSJCYVohKy0jyjnBQdkmnOzipau/Vvlf8jDf972Pyt69vsdr49yXB0nFylrJqag8lazWspX3X2bCunu3LlMxciYqiZjdv6ePVFVqLe6rMTt/te6L87w/esN4sTLd5dXSfRFPFHWPV3w8u6YAAAAAAAAAAAAAAAAAAAAABxrjU9JPu9H3zO57P5PnLQ1PH5NRRvMCWJYSxAkTCVaYS9st6T7UmQDAl0UvlWH71h/FiUu8urpPomnijrHq74eXdMAAAAAAAAAAAAAAAAAAAAAA4zxrek/8tR+KZ2/Z/K85/Zoanj8moXOg100WSJYhKSJKVSCVOIxMKa523dFWv8AkRiZ3ImYjejwmNhVvZOLjtT6OlMmaZjeimuKty+0U/lNDvOH8WJiu8urpPovTxR1h3w8u6YAAAAAAAAAAAAAAAAAAAAABonGPwOniflFC7rU4KMqV8qsIttavRJXfab+j1cWvgq3ejWv2Zr2xvch9qabTTTTTWTTW5ndjdlz09ORKU0WEpIsJyriwlisQoyqVG08qkopvO+rll0bClrU25r933qXrMxEVzul7oLbL7H80bF2dkMdmNsti4PYSpWxlCNOLk1WpTlbZGEJxlKUnuSS9y2s09RXFNqqZ8JbVuJmqMO7nmXSAAAAAAAAAAAAAAAAAAAAAAAGp8KeAeFxknUi3h6z21IJONR//SH0u1NPrNzT62u1s3x4fwwXNPTXt3S55pPgDpKi3aksRFfToSUn64StK/YmdS3r7Ne+cdWpVp7lPdlgq2HrU/2lGrS+8pVKb/iRt0101cMxPSWPExvhTGvH6y9qL4lGYXFBObtBOb6IJyfsREzEb1o27nTuD/APAOhTq1KNTlKsYVK8ZzmlOTSk4zpvK191r5WPO6m/VN2ZpndOyYxn9Y2y6NqmIoxPfG6f4WtbitoLESnRxEqFKaV6HJ8o4u93qTcsl1NO3Zktij2nXFHZqjM+P8sM6WntZjY3DQegsPhIatGFr215y51SbX1pe3LYr5I0r1+u7OapZ6KIpjYyRhXAAAAAAAAAAAAAAAAAAAAAAAAAAAjdGH1Y/wClE5kVpJbMiB6AAAAAAAAAAAAAAAAAAAAAAAAAAAAAAAAAAAAAAAAAAAAAAAAAAAAAAAAAAAAAAAAAAAAAAAAAAAAAAAAAAAAAA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beprepared.com/media/catalog/product/cache/1/image/1500x/9df78eab33525d08d6e5fb8d27136e95/W/S/WS_B810_320_Water_Reserve__1.jpg"/>
          <p:cNvPicPr>
            <a:picLocks noChangeAspect="1" noChangeArrowheads="1"/>
          </p:cNvPicPr>
          <p:nvPr/>
        </p:nvPicPr>
        <p:blipFill>
          <a:blip r:embed="rId4" cstate="print"/>
          <a:srcRect/>
          <a:stretch>
            <a:fillRect/>
          </a:stretch>
        </p:blipFill>
        <p:spPr bwMode="auto">
          <a:xfrm>
            <a:off x="6096000" y="3200400"/>
            <a:ext cx="2362200" cy="2286000"/>
          </a:xfrm>
          <a:prstGeom prst="rect">
            <a:avLst/>
          </a:prstGeom>
          <a:noFill/>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r>
              <a:rPr lang="en-US" dirty="0"/>
              <a:t>Don’t store lots of these big ones on one side of your garage – you will crack your foundation.  </a:t>
            </a:r>
          </a:p>
          <a:p>
            <a:r>
              <a:rPr lang="en-US" dirty="0"/>
              <a:t>Water from a Chlorinated municipal water supply does not need further treatment when stored.  Lds.org</a:t>
            </a:r>
          </a:p>
          <a:p>
            <a:r>
              <a:rPr lang="en-US" dirty="0"/>
              <a:t>Non- chlorinated water should be treated with bleach.  8 drops per gallon.  No scents or additives</a:t>
            </a:r>
          </a:p>
          <a:p>
            <a:r>
              <a:rPr lang="en-US" dirty="0"/>
              <a:t>Bleach has a 6-9 month shelf life.  Higher temp shorter time. Powder bleach last longer.</a:t>
            </a:r>
          </a:p>
          <a:p>
            <a:r>
              <a:rPr lang="en-US" dirty="0"/>
              <a:t>Light encourages the growth of living things so dark is better for storing</a:t>
            </a:r>
          </a:p>
          <a:p>
            <a:r>
              <a:rPr lang="en-US" dirty="0"/>
              <a:t>Too much heat or cold is not good for it</a:t>
            </a:r>
          </a:p>
          <a:p>
            <a:r>
              <a:rPr lang="en-US" dirty="0"/>
              <a:t>Containers should be emptied and refilled regularly </a:t>
            </a:r>
          </a:p>
          <a:p>
            <a:pPr>
              <a:buNone/>
            </a:pPr>
            <a:endParaRPr lang="en-US" dirty="0"/>
          </a:p>
        </p:txBody>
      </p:sp>
    </p:spTree>
  </p:cSld>
  <p:clrMapOvr>
    <a:masterClrMapping/>
  </p:clrMapOvr>
  <p:transition>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r>
              <a:rPr lang="en-US" dirty="0"/>
              <a:t>I have read everything from 6 months to 5 years on this.</a:t>
            </a:r>
          </a:p>
          <a:p>
            <a:r>
              <a:rPr lang="en-US" dirty="0"/>
              <a:t>Store where a possible leak will not cause damage to your home.</a:t>
            </a:r>
          </a:p>
          <a:p>
            <a:r>
              <a:rPr lang="en-US" dirty="0"/>
              <a:t>The flat taste of stored water can be improved by pouring it back and forth between containers.  It’s not bad just lost its Oxygen.  This helps put it back</a:t>
            </a:r>
          </a:p>
          <a:p>
            <a:r>
              <a:rPr lang="en-US" dirty="0"/>
              <a:t>So in non emergency situation you can get water from your tap or from bottled water in the store.</a:t>
            </a:r>
          </a:p>
          <a:p>
            <a:endParaRPr lang="en-US" dirty="0"/>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Rainwater Collection</a:t>
            </a:r>
          </a:p>
        </p:txBody>
      </p:sp>
      <p:sp>
        <p:nvSpPr>
          <p:cNvPr id="3" name="Content Placeholder 2"/>
          <p:cNvSpPr>
            <a:spLocks noGrp="1"/>
          </p:cNvSpPr>
          <p:nvPr>
            <p:ph idx="1"/>
          </p:nvPr>
        </p:nvSpPr>
        <p:spPr>
          <a:xfrm>
            <a:off x="457200" y="1524000"/>
            <a:ext cx="8229600" cy="4800600"/>
          </a:xfrm>
        </p:spPr>
        <p:txBody>
          <a:bodyPr>
            <a:normAutofit/>
          </a:bodyPr>
          <a:lstStyle/>
          <a:p>
            <a:pPr lvl="0"/>
            <a:r>
              <a:rPr lang="en-US" dirty="0"/>
              <a:t>Texas offers a sales tax exemption on the purchase of rainwater harvesting equipment. Both Texas and Ohio allow the practice even for potable purposes.</a:t>
            </a:r>
          </a:p>
          <a:p>
            <a:r>
              <a:rPr lang="en-US" dirty="0"/>
              <a:t>Most Western states make it illegal to collect rainwater but California just made it legal again.</a:t>
            </a:r>
          </a:p>
          <a:p>
            <a:r>
              <a:rPr lang="en-US" dirty="0"/>
              <a:t>Due to leaching of toxins, composite or asphalt shingles are not appropriate for potable systems, but can be used to collect  water for irrigation, flush toilets, etc.</a:t>
            </a:r>
          </a:p>
          <a:p>
            <a:pPr lvl="0"/>
            <a:r>
              <a:rPr lang="en-US" dirty="0"/>
              <a:t>A 2,000 square foot roof could produce 1,200 gallons of water that could potentially be collected.</a:t>
            </a:r>
          </a:p>
          <a:p>
            <a:pPr>
              <a:buNone/>
            </a:pPr>
            <a:endParaRPr lang="en-US"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Some rain barrel systems</a:t>
            </a:r>
          </a:p>
        </p:txBody>
      </p:sp>
      <p:pic>
        <p:nvPicPr>
          <p:cNvPr id="4" name="Content Placeholder 3" descr="http://images.hayneedle.com/mgen/master:GID045.jpg?is=108,108,0xffffff"/>
          <p:cNvPicPr>
            <a:picLocks noGrp="1"/>
          </p:cNvPicPr>
          <p:nvPr>
            <p:ph idx="1"/>
          </p:nvPr>
        </p:nvPicPr>
        <p:blipFill>
          <a:blip r:embed="rId2" cstate="print"/>
          <a:srcRect/>
          <a:stretch>
            <a:fillRect/>
          </a:stretch>
        </p:blipFill>
        <p:spPr bwMode="auto">
          <a:xfrm>
            <a:off x="762000" y="1600200"/>
            <a:ext cx="2286000" cy="2895600"/>
          </a:xfrm>
          <a:prstGeom prst="rect">
            <a:avLst/>
          </a:prstGeom>
          <a:noFill/>
          <a:ln w="9525">
            <a:noFill/>
            <a:miter lim="800000"/>
            <a:headEnd/>
            <a:tailEnd/>
          </a:ln>
        </p:spPr>
      </p:pic>
      <p:pic>
        <p:nvPicPr>
          <p:cNvPr id="5" name="Picture 4" descr="http://images.hayneedle.com/mgen/master:GID036.jpg?is=108,108,0xffffff"/>
          <p:cNvPicPr/>
          <p:nvPr/>
        </p:nvPicPr>
        <p:blipFill>
          <a:blip r:embed="rId3" cstate="print"/>
          <a:srcRect/>
          <a:stretch>
            <a:fillRect/>
          </a:stretch>
        </p:blipFill>
        <p:spPr bwMode="auto">
          <a:xfrm>
            <a:off x="3810000" y="1752600"/>
            <a:ext cx="2133600" cy="2667000"/>
          </a:xfrm>
          <a:prstGeom prst="rect">
            <a:avLst/>
          </a:prstGeom>
          <a:noFill/>
          <a:ln w="9525">
            <a:noFill/>
            <a:miter lim="800000"/>
            <a:headEnd/>
            <a:tailEnd/>
          </a:ln>
        </p:spPr>
      </p:pic>
      <p:pic>
        <p:nvPicPr>
          <p:cNvPr id="6" name="Picture 5" descr="http://images.hayneedle.com/mgen/master:GID088.jpg?is=108,108,0xffffff"/>
          <p:cNvPicPr/>
          <p:nvPr/>
        </p:nvPicPr>
        <p:blipFill>
          <a:blip r:embed="rId4" cstate="print"/>
          <a:srcRect/>
          <a:stretch>
            <a:fillRect/>
          </a:stretch>
        </p:blipFill>
        <p:spPr bwMode="auto">
          <a:xfrm>
            <a:off x="6248400" y="1600200"/>
            <a:ext cx="2133600" cy="2819400"/>
          </a:xfrm>
          <a:prstGeom prst="rect">
            <a:avLst/>
          </a:prstGeom>
          <a:noFill/>
          <a:ln w="9525">
            <a:noFill/>
            <a:miter lim="800000"/>
            <a:headEnd/>
            <a:tailEnd/>
          </a:ln>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Homemade systems</a:t>
            </a:r>
          </a:p>
        </p:txBody>
      </p:sp>
      <p:sp>
        <p:nvSpPr>
          <p:cNvPr id="3" name="Content Placeholder 2"/>
          <p:cNvSpPr>
            <a:spLocks noGrp="1"/>
          </p:cNvSpPr>
          <p:nvPr>
            <p:ph idx="1"/>
          </p:nvPr>
        </p:nvSpPr>
        <p:spPr/>
        <p:txBody>
          <a:bodyPr>
            <a:normAutofit lnSpcReduction="10000"/>
          </a:bodyPr>
          <a:lstStyle/>
          <a:p>
            <a:r>
              <a:rPr lang="en-US" dirty="0"/>
              <a:t>Going to youtube.com and putting in 55 gallon blue barrels will give you tons and tons of ways to use these barrels.   Everybody has a way to make rain barrels out of them.</a:t>
            </a:r>
          </a:p>
          <a:p>
            <a:r>
              <a:rPr lang="en-US" dirty="0"/>
              <a:t>You can buy these new from $75 to $150 each</a:t>
            </a:r>
          </a:p>
          <a:p>
            <a:r>
              <a:rPr lang="en-US" dirty="0"/>
              <a:t>I have access to used ones for $15 each.  They come from restaurants and had things like vinegar, soy sauce, etc in them. If you are interested in these I have a sign up sheet on the table.  I usually have barrels available but you must come to Little Elm to pick them up.</a:t>
            </a:r>
          </a:p>
          <a:p>
            <a:pPr>
              <a:buNone/>
            </a:pPr>
            <a:endParaRPr lang="en-US"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fontScale="90000"/>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Why is water so important to us?</a:t>
            </a:r>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dirty="0"/>
              <a:t>Our body is 60 to 70 % water or about 14 gallons</a:t>
            </a:r>
          </a:p>
          <a:p>
            <a:r>
              <a:rPr lang="en-US" dirty="0"/>
              <a:t>Lose 3 quarts a day normally, more in excessive heat or exertions</a:t>
            </a:r>
          </a:p>
          <a:p>
            <a:r>
              <a:rPr lang="en-US" dirty="0"/>
              <a:t>Need to replace at least 1 gallon per day</a:t>
            </a:r>
          </a:p>
          <a:p>
            <a:r>
              <a:rPr lang="en-US" dirty="0"/>
              <a:t>Cooking, cleaning, laundry, flushing toilets, pets, gardens, first aid, personal hygiene and more</a:t>
            </a:r>
          </a:p>
          <a:p>
            <a:r>
              <a:rPr lang="en-US" dirty="0"/>
              <a:t>Cert Training- if thirsty you are already in trouble</a:t>
            </a:r>
          </a:p>
          <a:p>
            <a:r>
              <a:rPr lang="en-US" dirty="0"/>
              <a:t>Don’t ration water; better to store in your stomach</a:t>
            </a:r>
          </a:p>
          <a:p>
            <a:r>
              <a:rPr lang="en-US" dirty="0"/>
              <a:t>We can survive 3 minute without air; 3 hours without shelter; 3 days without water; 3 weeks without food</a:t>
            </a:r>
          </a:p>
          <a:p>
            <a:r>
              <a:rPr lang="en-US" dirty="0"/>
              <a:t>So how much does the average person use per day?</a:t>
            </a:r>
          </a:p>
          <a:p>
            <a:endParaRPr lang="en-US" dirty="0"/>
          </a:p>
          <a:p>
            <a:endParaRPr lang="en-US" dirty="0"/>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Homemade Examples</a:t>
            </a:r>
          </a:p>
        </p:txBody>
      </p:sp>
      <p:pic>
        <p:nvPicPr>
          <p:cNvPr id="4" name="Content Placeholder 3" descr="Thumbnail"/>
          <p:cNvPicPr>
            <a:picLocks noGrp="1"/>
          </p:cNvPicPr>
          <p:nvPr>
            <p:ph idx="1"/>
          </p:nvPr>
        </p:nvPicPr>
        <p:blipFill>
          <a:blip r:embed="rId2" cstate="print"/>
          <a:srcRect/>
          <a:stretch>
            <a:fillRect/>
          </a:stretch>
        </p:blipFill>
        <p:spPr bwMode="auto">
          <a:xfrm>
            <a:off x="838200" y="1905000"/>
            <a:ext cx="3429000" cy="2057400"/>
          </a:xfrm>
          <a:prstGeom prst="rect">
            <a:avLst/>
          </a:prstGeom>
          <a:noFill/>
          <a:ln w="9525">
            <a:noFill/>
            <a:miter lim="800000"/>
            <a:headEnd/>
            <a:tailEnd/>
          </a:ln>
        </p:spPr>
      </p:pic>
      <p:pic>
        <p:nvPicPr>
          <p:cNvPr id="5" name="Picture 4" descr="Thumbnail"/>
          <p:cNvPicPr/>
          <p:nvPr/>
        </p:nvPicPr>
        <p:blipFill>
          <a:blip r:embed="rId3" cstate="print"/>
          <a:srcRect/>
          <a:stretch>
            <a:fillRect/>
          </a:stretch>
        </p:blipFill>
        <p:spPr bwMode="auto">
          <a:xfrm>
            <a:off x="4724400" y="1905000"/>
            <a:ext cx="3584575" cy="1981200"/>
          </a:xfrm>
          <a:prstGeom prst="rect">
            <a:avLst/>
          </a:prstGeom>
          <a:noFill/>
          <a:ln w="9525">
            <a:noFill/>
            <a:miter lim="800000"/>
            <a:headEnd/>
            <a:tailEnd/>
          </a:ln>
        </p:spPr>
      </p:pic>
      <p:pic>
        <p:nvPicPr>
          <p:cNvPr id="6" name="Picture 5" descr="Thumbnail"/>
          <p:cNvPicPr/>
          <p:nvPr/>
        </p:nvPicPr>
        <p:blipFill>
          <a:blip r:embed="rId4" cstate="print"/>
          <a:srcRect/>
          <a:stretch>
            <a:fillRect/>
          </a:stretch>
        </p:blipFill>
        <p:spPr bwMode="auto">
          <a:xfrm>
            <a:off x="762000" y="4267200"/>
            <a:ext cx="3352800" cy="1905000"/>
          </a:xfrm>
          <a:prstGeom prst="rect">
            <a:avLst/>
          </a:prstGeom>
          <a:noFill/>
          <a:ln w="9525">
            <a:noFill/>
            <a:miter lim="800000"/>
            <a:headEnd/>
            <a:tailEnd/>
          </a:ln>
        </p:spPr>
      </p:pic>
      <p:pic>
        <p:nvPicPr>
          <p:cNvPr id="7" name="Picture 6" descr="http://i1.ytimg.com/vi/1B-RuZgSqf8/default.jpg"/>
          <p:cNvPicPr/>
          <p:nvPr/>
        </p:nvPicPr>
        <p:blipFill>
          <a:blip r:embed="rId5" cstate="print"/>
          <a:srcRect/>
          <a:stretch>
            <a:fillRect/>
          </a:stretch>
        </p:blipFill>
        <p:spPr bwMode="auto">
          <a:xfrm>
            <a:off x="4876800" y="4191000"/>
            <a:ext cx="3124200" cy="1905000"/>
          </a:xfrm>
          <a:prstGeom prst="rect">
            <a:avLst/>
          </a:prstGeom>
          <a:noFill/>
          <a:ln w="9525">
            <a:noFill/>
            <a:miter lim="800000"/>
            <a:headEnd/>
            <a:tailEnd/>
          </a:ln>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Personal Rain barrel system</a:t>
            </a:r>
          </a:p>
        </p:txBody>
      </p:sp>
      <p:pic>
        <p:nvPicPr>
          <p:cNvPr id="4" name="Content Placeholder 3" descr="my rainbarrel system 3.jpg"/>
          <p:cNvPicPr>
            <a:picLocks noGrp="1" noChangeAspect="1"/>
          </p:cNvPicPr>
          <p:nvPr>
            <p:ph idx="1"/>
          </p:nvPr>
        </p:nvPicPr>
        <p:blipFill>
          <a:blip r:embed="rId2" cstate="print"/>
          <a:stretch>
            <a:fillRect/>
          </a:stretch>
        </p:blipFill>
        <p:spPr>
          <a:xfrm>
            <a:off x="609600" y="2362200"/>
            <a:ext cx="4374092" cy="3280569"/>
          </a:xfrm>
        </p:spPr>
      </p:pic>
      <p:pic>
        <p:nvPicPr>
          <p:cNvPr id="5" name="Picture 4" descr="my rainbarrel system.jpg"/>
          <p:cNvPicPr>
            <a:picLocks noChangeAspect="1"/>
          </p:cNvPicPr>
          <p:nvPr/>
        </p:nvPicPr>
        <p:blipFill>
          <a:blip r:embed="rId3" cstate="print"/>
          <a:stretch>
            <a:fillRect/>
          </a:stretch>
        </p:blipFill>
        <p:spPr>
          <a:xfrm>
            <a:off x="5334000" y="1905000"/>
            <a:ext cx="3255264" cy="434035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Where to get water when the tap is dry</a:t>
            </a:r>
          </a:p>
        </p:txBody>
      </p:sp>
      <p:sp>
        <p:nvSpPr>
          <p:cNvPr id="3" name="Content Placeholder 2"/>
          <p:cNvSpPr>
            <a:spLocks noGrp="1"/>
          </p:cNvSpPr>
          <p:nvPr>
            <p:ph idx="1"/>
          </p:nvPr>
        </p:nvSpPr>
        <p:spPr>
          <a:xfrm>
            <a:off x="457200" y="1447800"/>
            <a:ext cx="8229600" cy="5029200"/>
          </a:xfrm>
        </p:spPr>
        <p:txBody>
          <a:bodyPr>
            <a:normAutofit fontScale="92500" lnSpcReduction="10000"/>
          </a:bodyPr>
          <a:lstStyle/>
          <a:p>
            <a:r>
              <a:rPr lang="en-US" dirty="0"/>
              <a:t>Hot water heaters</a:t>
            </a:r>
          </a:p>
          <a:p>
            <a:r>
              <a:rPr lang="en-US" dirty="0"/>
              <a:t>Swimming pools</a:t>
            </a:r>
          </a:p>
          <a:p>
            <a:r>
              <a:rPr lang="en-US" dirty="0"/>
              <a:t>Hot tubs</a:t>
            </a:r>
          </a:p>
          <a:p>
            <a:r>
              <a:rPr lang="en-US" dirty="0"/>
              <a:t>Fountains</a:t>
            </a:r>
          </a:p>
          <a:p>
            <a:r>
              <a:rPr lang="en-US" dirty="0"/>
              <a:t>Ponds and lakes</a:t>
            </a:r>
          </a:p>
          <a:p>
            <a:r>
              <a:rPr lang="en-US" dirty="0"/>
              <a:t>Rivers, streams, creeks</a:t>
            </a:r>
          </a:p>
          <a:p>
            <a:r>
              <a:rPr lang="en-US" dirty="0"/>
              <a:t>Condensations – solar stills, Dew, etc</a:t>
            </a:r>
          </a:p>
          <a:p>
            <a:r>
              <a:rPr lang="en-US" dirty="0"/>
              <a:t>Lowland catches – dig a hole and wait for it to fill</a:t>
            </a:r>
          </a:p>
          <a:p>
            <a:r>
              <a:rPr lang="en-US" dirty="0"/>
              <a:t>Snow or ice storms</a:t>
            </a:r>
          </a:p>
          <a:p>
            <a:r>
              <a:rPr lang="en-US" dirty="0"/>
              <a:t>Some plants – Prickly pear cactus, thistles, walnut, maple or hickory trees can be tapped</a:t>
            </a:r>
          </a:p>
          <a:p>
            <a:r>
              <a:rPr lang="en-US" dirty="0"/>
              <a:t>Commercial Buildings using a sillcock key</a:t>
            </a:r>
          </a:p>
          <a:p>
            <a:pPr>
              <a:buNone/>
            </a:pPr>
            <a:endParaRPr lang="en-US" dirty="0"/>
          </a:p>
        </p:txBody>
      </p:sp>
    </p:spTree>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Sillcock Key</a:t>
            </a:r>
          </a:p>
        </p:txBody>
      </p:sp>
      <p:pic>
        <p:nvPicPr>
          <p:cNvPr id="4" name="Content Placeholder 3" descr="sillcock key.jpeg"/>
          <p:cNvPicPr>
            <a:picLocks noGrp="1" noChangeAspect="1"/>
          </p:cNvPicPr>
          <p:nvPr>
            <p:ph idx="1"/>
          </p:nvPr>
        </p:nvPicPr>
        <p:blipFill>
          <a:blip r:embed="rId2" cstate="print"/>
          <a:stretch>
            <a:fillRect/>
          </a:stretch>
        </p:blipFill>
        <p:spPr>
          <a:xfrm>
            <a:off x="2428875" y="1986756"/>
            <a:ext cx="4286250" cy="428625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to worry about </a:t>
            </a:r>
            <a:b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from these sources</a:t>
            </a:r>
          </a:p>
        </p:txBody>
      </p:sp>
      <p:sp>
        <p:nvSpPr>
          <p:cNvPr id="3" name="Content Placeholder 2"/>
          <p:cNvSpPr>
            <a:spLocks noGrp="1"/>
          </p:cNvSpPr>
          <p:nvPr>
            <p:ph idx="1"/>
          </p:nvPr>
        </p:nvSpPr>
        <p:spPr/>
        <p:txBody>
          <a:bodyPr/>
          <a:lstStyle/>
          <a:p>
            <a:r>
              <a:rPr lang="en-US" dirty="0"/>
              <a:t>Pesticides, herbicides, engine oil</a:t>
            </a:r>
          </a:p>
          <a:p>
            <a:r>
              <a:rPr lang="en-US" dirty="0"/>
              <a:t>fecal matter, cleaning solutions, chemicals</a:t>
            </a:r>
          </a:p>
          <a:p>
            <a:r>
              <a:rPr lang="en-US" dirty="0"/>
              <a:t>bacteria, virus, insect eggs or larvae, worms</a:t>
            </a:r>
          </a:p>
          <a:p>
            <a:r>
              <a:rPr lang="en-US" dirty="0"/>
              <a:t>Dirt, plant material, heavy metals, other toxic runoff</a:t>
            </a:r>
          </a:p>
          <a:p>
            <a:r>
              <a:rPr lang="en-US" dirty="0"/>
              <a:t>Most  of these can be eliminated with filtering  or boiling</a:t>
            </a:r>
          </a:p>
          <a:p>
            <a:r>
              <a:rPr lang="en-US" dirty="0"/>
              <a:t>How big is an organism and so how small must the filter be?</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Organism - Average sizes</a:t>
            </a:r>
          </a:p>
        </p:txBody>
      </p:sp>
      <p:sp>
        <p:nvSpPr>
          <p:cNvPr id="3" name="Content Placeholder 2"/>
          <p:cNvSpPr>
            <a:spLocks noGrp="1"/>
          </p:cNvSpPr>
          <p:nvPr>
            <p:ph idx="1"/>
          </p:nvPr>
        </p:nvSpPr>
        <p:spPr/>
        <p:txBody>
          <a:bodyPr/>
          <a:lstStyle/>
          <a:p>
            <a:r>
              <a:rPr lang="en-US" dirty="0"/>
              <a:t>Viruses ---------------------- 0.03 microns</a:t>
            </a:r>
          </a:p>
          <a:p>
            <a:r>
              <a:rPr lang="en-US" dirty="0"/>
              <a:t>Enteric bacteria (E. coli) ----- 0.5 × 3.0–8.0 microns</a:t>
            </a:r>
          </a:p>
          <a:p>
            <a:r>
              <a:rPr lang="en-US" dirty="0"/>
              <a:t>Cryptosporidium </a:t>
            </a:r>
            <a:r>
              <a:rPr lang="en-US" dirty="0" err="1"/>
              <a:t>oocyst</a:t>
            </a:r>
            <a:r>
              <a:rPr lang="en-US" dirty="0"/>
              <a:t>------ 4–6 microns</a:t>
            </a:r>
          </a:p>
          <a:p>
            <a:r>
              <a:rPr lang="en-US" dirty="0" err="1"/>
              <a:t>Giardia</a:t>
            </a:r>
            <a:r>
              <a:rPr lang="en-US" dirty="0"/>
              <a:t> cyst ----------------- 6.0–10.0 × 8.0–15.0 microns</a:t>
            </a:r>
          </a:p>
          <a:p>
            <a:endParaRPr lang="en-US" dirty="0"/>
          </a:p>
          <a:p>
            <a:r>
              <a:rPr lang="en-US" dirty="0"/>
              <a:t>By the CDC guidelines, .02 microns should remove just about all viruses.</a:t>
            </a:r>
          </a:p>
          <a:p>
            <a:r>
              <a:rPr lang="en-US" dirty="0"/>
              <a:t>If you are buying filters be sure they will filter that small</a:t>
            </a:r>
          </a:p>
          <a:p>
            <a:pPr>
              <a:buNone/>
            </a:pPr>
            <a:endParaRPr lang="en-US" dirty="0"/>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Water Purification</a:t>
            </a:r>
          </a:p>
        </p:txBody>
      </p:sp>
      <p:sp>
        <p:nvSpPr>
          <p:cNvPr id="3" name="Content Placeholder 2"/>
          <p:cNvSpPr>
            <a:spLocks noGrp="1"/>
          </p:cNvSpPr>
          <p:nvPr>
            <p:ph idx="1"/>
          </p:nvPr>
        </p:nvSpPr>
        <p:spPr>
          <a:xfrm>
            <a:off x="457200" y="1676400"/>
            <a:ext cx="8229600" cy="4648200"/>
          </a:xfrm>
        </p:spPr>
        <p:txBody>
          <a:bodyPr>
            <a:normAutofit fontScale="92500" lnSpcReduction="10000"/>
          </a:bodyPr>
          <a:lstStyle/>
          <a:p>
            <a:pPr lvl="0"/>
            <a:r>
              <a:rPr lang="en-US" dirty="0"/>
              <a:t>Water purification is a process in which all types of impurities, contaminants and pollutants are removed from the water.  </a:t>
            </a:r>
          </a:p>
          <a:p>
            <a:pPr lvl="0"/>
            <a:r>
              <a:rPr lang="en-US" dirty="0"/>
              <a:t>Most purification processes involve multiple steps, especially when water purifying is done in emergency conditions.  </a:t>
            </a:r>
          </a:p>
          <a:p>
            <a:pPr lvl="0"/>
            <a:r>
              <a:rPr lang="en-US" dirty="0"/>
              <a:t>Contaminated water can cause severe problems including</a:t>
            </a:r>
          </a:p>
          <a:p>
            <a:pPr lvl="0"/>
            <a:r>
              <a:rPr lang="en-US" dirty="0"/>
              <a:t>Severe and prolonged diarrhea</a:t>
            </a:r>
          </a:p>
          <a:p>
            <a:pPr lvl="0"/>
            <a:r>
              <a:rPr lang="en-US" dirty="0"/>
              <a:t>Diseases like cholera and typhoid</a:t>
            </a:r>
          </a:p>
          <a:p>
            <a:pPr lvl="0"/>
            <a:r>
              <a:rPr lang="en-US" dirty="0"/>
              <a:t>Parasites in your digestive system</a:t>
            </a:r>
          </a:p>
          <a:p>
            <a:pPr lvl="0"/>
            <a:r>
              <a:rPr lang="en-US" dirty="0"/>
              <a:t>Leeches</a:t>
            </a:r>
          </a:p>
          <a:p>
            <a:pPr lvl="0"/>
            <a:r>
              <a:rPr lang="en-US" dirty="0"/>
              <a:t>Infections</a:t>
            </a:r>
          </a:p>
          <a:p>
            <a:pPr lvl="0"/>
            <a:endParaRPr lang="en-US" dirty="0"/>
          </a:p>
          <a:p>
            <a:endParaRPr lang="en-US" dirty="0"/>
          </a:p>
        </p:txBody>
      </p:sp>
    </p:spTree>
  </p:cSld>
  <p:clrMapOvr>
    <a:masterClrMapping/>
  </p:clrMapOvr>
  <p:transition>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85000" lnSpcReduction="10000"/>
          </a:bodyPr>
          <a:lstStyle/>
          <a:p>
            <a:pPr lvl="0"/>
            <a:r>
              <a:rPr lang="en-US" dirty="0"/>
              <a:t>Remember that water in a mountain stream can be just as contaminated as city sources.   There are critters up there that don’t care where they do their business!</a:t>
            </a:r>
          </a:p>
          <a:p>
            <a:pPr lvl="0"/>
            <a:r>
              <a:rPr lang="en-US" dirty="0"/>
              <a:t>You may have to use more than one method to purify your water.</a:t>
            </a:r>
          </a:p>
          <a:p>
            <a:pPr lvl="0"/>
            <a:r>
              <a:rPr lang="en-US" dirty="0"/>
              <a:t>But all methods would require you to filter out the larger impurities before proceeding.</a:t>
            </a:r>
          </a:p>
          <a:p>
            <a:pPr lvl="0"/>
            <a:r>
              <a:rPr lang="en-US" dirty="0"/>
              <a:t>You may also want to let the water sit so that any dirt or particles that did not filter out will settle to the bottom.</a:t>
            </a:r>
          </a:p>
          <a:p>
            <a:pPr lvl="0"/>
            <a:r>
              <a:rPr lang="en-US" dirty="0"/>
              <a:t>1000 coffee filters at Sams for $6.  These are great filters for smaller amounts</a:t>
            </a:r>
          </a:p>
          <a:p>
            <a:pPr lvl="0"/>
            <a:r>
              <a:rPr lang="en-US" dirty="0"/>
              <a:t>You should always purify any water that does not come from a water treatment plant.</a:t>
            </a:r>
          </a:p>
          <a:p>
            <a:pPr lvl="0"/>
            <a:r>
              <a:rPr lang="en-US" dirty="0"/>
              <a:t>You will get all kinds of different opinions on what to do and not to do.  Common sense and experience will get you through most of the time.</a:t>
            </a:r>
          </a:p>
          <a:p>
            <a:pPr lvl="0"/>
            <a:r>
              <a:rPr lang="en-US" dirty="0"/>
              <a:t>When in doubt purify, you can’t afford to get sick.</a:t>
            </a:r>
          </a:p>
          <a:p>
            <a:endParaRPr lang="en-US" dirty="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Filtration</a:t>
            </a:r>
          </a:p>
        </p:txBody>
      </p:sp>
      <p:sp>
        <p:nvSpPr>
          <p:cNvPr id="3" name="Content Placeholder 2"/>
          <p:cNvSpPr>
            <a:spLocks noGrp="1"/>
          </p:cNvSpPr>
          <p:nvPr>
            <p:ph idx="1"/>
          </p:nvPr>
        </p:nvSpPr>
        <p:spPr>
          <a:xfrm>
            <a:off x="457200" y="1524000"/>
            <a:ext cx="8229600" cy="4800600"/>
          </a:xfrm>
        </p:spPr>
        <p:txBody>
          <a:bodyPr/>
          <a:lstStyle/>
          <a:p>
            <a:pPr lvl="0"/>
            <a:r>
              <a:rPr lang="en-US" dirty="0"/>
              <a:t>Can use cheesecloth, coffee filters or other material to filter out large stuff. </a:t>
            </a:r>
          </a:p>
          <a:p>
            <a:pPr lvl="0"/>
            <a:r>
              <a:rPr lang="en-US" dirty="0"/>
              <a:t>You can buy a filter system.   Show Just water filter system.  Ceramic. Gravity fed.</a:t>
            </a:r>
          </a:p>
          <a:p>
            <a:pPr lvl="0"/>
            <a:r>
              <a:rPr lang="en-US" dirty="0"/>
              <a:t>Water bottle and water straws</a:t>
            </a:r>
          </a:p>
          <a:p>
            <a:pPr lvl="0"/>
            <a:r>
              <a:rPr lang="en-US" dirty="0"/>
              <a:t>You can also make your own if you want.  Lots of sources on the internet to show you how but basically a 2 bucket system where the top bucket has layers of gravel, sand and charcoal to filter out the impurities.</a:t>
            </a:r>
          </a:p>
          <a:p>
            <a:pPr lvl="0"/>
            <a:r>
              <a:rPr lang="en-US" dirty="0"/>
              <a:t>Most of these will last about 6 months before needing to be replaced.</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Homemade filtration system</a:t>
            </a:r>
          </a:p>
        </p:txBody>
      </p:sp>
      <p:pic>
        <p:nvPicPr>
          <p:cNvPr id="27650" name="Picture 2"/>
          <p:cNvPicPr>
            <a:picLocks noGrp="1" noChangeAspect="1" noChangeArrowheads="1"/>
          </p:cNvPicPr>
          <p:nvPr>
            <p:ph idx="1"/>
          </p:nvPr>
        </p:nvPicPr>
        <p:blipFill>
          <a:blip r:embed="rId2" cstate="print"/>
          <a:srcRect/>
          <a:stretch>
            <a:fillRect/>
          </a:stretch>
        </p:blipFill>
        <p:spPr bwMode="auto">
          <a:xfrm>
            <a:off x="381000" y="1905000"/>
            <a:ext cx="5547360" cy="3200400"/>
          </a:xfrm>
          <a:prstGeom prst="rect">
            <a:avLst/>
          </a:prstGeom>
          <a:noFill/>
          <a:ln w="9525">
            <a:noFill/>
            <a:miter lim="800000"/>
            <a:headEnd/>
            <a:tailEnd/>
          </a:ln>
        </p:spPr>
      </p:pic>
      <p:pic>
        <p:nvPicPr>
          <p:cNvPr id="27652" name="Picture 4" descr="http://practicalsurvivor.smugmug.com/photos/843823296_M5s2S-S.jpg"/>
          <p:cNvPicPr>
            <a:picLocks noChangeAspect="1" noChangeArrowheads="1"/>
          </p:cNvPicPr>
          <p:nvPr/>
        </p:nvPicPr>
        <p:blipFill>
          <a:blip r:embed="rId3" cstate="print"/>
          <a:srcRect/>
          <a:stretch>
            <a:fillRect/>
          </a:stretch>
        </p:blipFill>
        <p:spPr bwMode="auto">
          <a:xfrm>
            <a:off x="6019800" y="2057400"/>
            <a:ext cx="2446528" cy="3276600"/>
          </a:xfrm>
          <a:prstGeom prst="rect">
            <a:avLst/>
          </a:prstGeom>
          <a:noFill/>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My water bill usage</a:t>
            </a:r>
          </a:p>
        </p:txBody>
      </p:sp>
      <p:graphicFrame>
        <p:nvGraphicFramePr>
          <p:cNvPr id="4" name="Content Placeholder 3"/>
          <p:cNvGraphicFramePr>
            <a:graphicFrameLocks noGrp="1"/>
          </p:cNvGraphicFramePr>
          <p:nvPr>
            <p:ph idx="1"/>
          </p:nvPr>
        </p:nvGraphicFramePr>
        <p:xfrm>
          <a:off x="381000" y="1143003"/>
          <a:ext cx="8229600" cy="571499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5566">
                <a:tc>
                  <a:txBody>
                    <a:bodyPr/>
                    <a:lstStyle/>
                    <a:p>
                      <a:pPr algn="ctr"/>
                      <a:r>
                        <a:rPr lang="en-US" dirty="0"/>
                        <a:t>Month</a:t>
                      </a:r>
                    </a:p>
                  </a:txBody>
                  <a:tcPr/>
                </a:tc>
                <a:tc>
                  <a:txBody>
                    <a:bodyPr/>
                    <a:lstStyle/>
                    <a:p>
                      <a:pPr algn="ctr"/>
                      <a:r>
                        <a:rPr lang="en-US" dirty="0"/>
                        <a:t>Total usage</a:t>
                      </a:r>
                    </a:p>
                  </a:txBody>
                  <a:tcPr/>
                </a:tc>
                <a:tc>
                  <a:txBody>
                    <a:bodyPr/>
                    <a:lstStyle/>
                    <a:p>
                      <a:pPr algn="ctr"/>
                      <a:r>
                        <a:rPr lang="en-US" dirty="0"/>
                        <a:t>Per day</a:t>
                      </a:r>
                    </a:p>
                  </a:txBody>
                  <a:tcPr/>
                </a:tc>
                <a:extLst>
                  <a:ext uri="{0D108BD9-81ED-4DB2-BD59-A6C34878D82A}">
                    <a16:rowId xmlns:a16="http://schemas.microsoft.com/office/drawing/2014/main" val="10000"/>
                  </a:ext>
                </a:extLst>
              </a:tr>
              <a:tr h="421337">
                <a:tc>
                  <a:txBody>
                    <a:bodyPr/>
                    <a:lstStyle/>
                    <a:p>
                      <a:pPr algn="ctr"/>
                      <a:r>
                        <a:rPr lang="en-US" dirty="0"/>
                        <a:t>July 2012</a:t>
                      </a:r>
                    </a:p>
                  </a:txBody>
                  <a:tcPr/>
                </a:tc>
                <a:tc>
                  <a:txBody>
                    <a:bodyPr/>
                    <a:lstStyle/>
                    <a:p>
                      <a:pPr algn="ctr"/>
                      <a:r>
                        <a:rPr lang="en-US" dirty="0"/>
                        <a:t>4000</a:t>
                      </a:r>
                    </a:p>
                  </a:txBody>
                  <a:tcPr/>
                </a:tc>
                <a:tc>
                  <a:txBody>
                    <a:bodyPr/>
                    <a:lstStyle/>
                    <a:p>
                      <a:pPr algn="ctr"/>
                      <a:r>
                        <a:rPr lang="en-US" dirty="0"/>
                        <a:t>133.33</a:t>
                      </a:r>
                    </a:p>
                  </a:txBody>
                  <a:tcPr/>
                </a:tc>
                <a:extLst>
                  <a:ext uri="{0D108BD9-81ED-4DB2-BD59-A6C34878D82A}">
                    <a16:rowId xmlns:a16="http://schemas.microsoft.com/office/drawing/2014/main" val="10001"/>
                  </a:ext>
                </a:extLst>
              </a:tr>
              <a:tr h="421337">
                <a:tc>
                  <a:txBody>
                    <a:bodyPr/>
                    <a:lstStyle/>
                    <a:p>
                      <a:pPr algn="ctr"/>
                      <a:r>
                        <a:rPr lang="en-US" dirty="0"/>
                        <a:t>August</a:t>
                      </a:r>
                    </a:p>
                  </a:txBody>
                  <a:tcPr/>
                </a:tc>
                <a:tc>
                  <a:txBody>
                    <a:bodyPr/>
                    <a:lstStyle/>
                    <a:p>
                      <a:pPr algn="ctr"/>
                      <a:r>
                        <a:rPr lang="en-US" dirty="0"/>
                        <a:t>3500</a:t>
                      </a:r>
                    </a:p>
                  </a:txBody>
                  <a:tcPr/>
                </a:tc>
                <a:tc>
                  <a:txBody>
                    <a:bodyPr/>
                    <a:lstStyle/>
                    <a:p>
                      <a:pPr algn="ctr"/>
                      <a:r>
                        <a:rPr lang="en-US" dirty="0"/>
                        <a:t>116.67</a:t>
                      </a:r>
                    </a:p>
                  </a:txBody>
                  <a:tcPr/>
                </a:tc>
                <a:extLst>
                  <a:ext uri="{0D108BD9-81ED-4DB2-BD59-A6C34878D82A}">
                    <a16:rowId xmlns:a16="http://schemas.microsoft.com/office/drawing/2014/main" val="10002"/>
                  </a:ext>
                </a:extLst>
              </a:tr>
              <a:tr h="421337">
                <a:tc>
                  <a:txBody>
                    <a:bodyPr/>
                    <a:lstStyle/>
                    <a:p>
                      <a:pPr algn="ctr"/>
                      <a:r>
                        <a:rPr lang="en-US" dirty="0"/>
                        <a:t>September</a:t>
                      </a:r>
                    </a:p>
                  </a:txBody>
                  <a:tcPr/>
                </a:tc>
                <a:tc>
                  <a:txBody>
                    <a:bodyPr/>
                    <a:lstStyle/>
                    <a:p>
                      <a:pPr algn="ctr"/>
                      <a:r>
                        <a:rPr lang="en-US" dirty="0"/>
                        <a:t>5200</a:t>
                      </a:r>
                    </a:p>
                  </a:txBody>
                  <a:tcPr/>
                </a:tc>
                <a:tc>
                  <a:txBody>
                    <a:bodyPr/>
                    <a:lstStyle/>
                    <a:p>
                      <a:pPr algn="ctr"/>
                      <a:r>
                        <a:rPr lang="en-US" dirty="0"/>
                        <a:t>173.33</a:t>
                      </a:r>
                    </a:p>
                  </a:txBody>
                  <a:tcPr/>
                </a:tc>
                <a:extLst>
                  <a:ext uri="{0D108BD9-81ED-4DB2-BD59-A6C34878D82A}">
                    <a16:rowId xmlns:a16="http://schemas.microsoft.com/office/drawing/2014/main" val="10003"/>
                  </a:ext>
                </a:extLst>
              </a:tr>
              <a:tr h="421337">
                <a:tc>
                  <a:txBody>
                    <a:bodyPr/>
                    <a:lstStyle/>
                    <a:p>
                      <a:pPr algn="ctr"/>
                      <a:r>
                        <a:rPr lang="en-US" dirty="0"/>
                        <a:t>October</a:t>
                      </a:r>
                    </a:p>
                  </a:txBody>
                  <a:tcPr/>
                </a:tc>
                <a:tc>
                  <a:txBody>
                    <a:bodyPr/>
                    <a:lstStyle/>
                    <a:p>
                      <a:pPr algn="ctr"/>
                      <a:r>
                        <a:rPr lang="en-US" dirty="0"/>
                        <a:t>7800</a:t>
                      </a:r>
                    </a:p>
                  </a:txBody>
                  <a:tcPr/>
                </a:tc>
                <a:tc>
                  <a:txBody>
                    <a:bodyPr/>
                    <a:lstStyle/>
                    <a:p>
                      <a:pPr algn="ctr"/>
                      <a:r>
                        <a:rPr lang="en-US" dirty="0"/>
                        <a:t>260</a:t>
                      </a:r>
                    </a:p>
                  </a:txBody>
                  <a:tcPr/>
                </a:tc>
                <a:extLst>
                  <a:ext uri="{0D108BD9-81ED-4DB2-BD59-A6C34878D82A}">
                    <a16:rowId xmlns:a16="http://schemas.microsoft.com/office/drawing/2014/main" val="10004"/>
                  </a:ext>
                </a:extLst>
              </a:tr>
              <a:tr h="421337">
                <a:tc>
                  <a:txBody>
                    <a:bodyPr/>
                    <a:lstStyle/>
                    <a:p>
                      <a:pPr algn="ctr"/>
                      <a:r>
                        <a:rPr lang="en-US" dirty="0"/>
                        <a:t>November</a:t>
                      </a:r>
                    </a:p>
                  </a:txBody>
                  <a:tcPr/>
                </a:tc>
                <a:tc>
                  <a:txBody>
                    <a:bodyPr/>
                    <a:lstStyle/>
                    <a:p>
                      <a:pPr algn="ctr"/>
                      <a:r>
                        <a:rPr lang="en-US" dirty="0"/>
                        <a:t>1500</a:t>
                      </a:r>
                    </a:p>
                  </a:txBody>
                  <a:tcPr/>
                </a:tc>
                <a:tc>
                  <a:txBody>
                    <a:bodyPr/>
                    <a:lstStyle/>
                    <a:p>
                      <a:pPr algn="ctr"/>
                      <a:r>
                        <a:rPr lang="en-US" dirty="0"/>
                        <a:t>50</a:t>
                      </a:r>
                    </a:p>
                  </a:txBody>
                  <a:tcPr/>
                </a:tc>
                <a:extLst>
                  <a:ext uri="{0D108BD9-81ED-4DB2-BD59-A6C34878D82A}">
                    <a16:rowId xmlns:a16="http://schemas.microsoft.com/office/drawing/2014/main" val="10005"/>
                  </a:ext>
                </a:extLst>
              </a:tr>
              <a:tr h="421337">
                <a:tc>
                  <a:txBody>
                    <a:bodyPr/>
                    <a:lstStyle/>
                    <a:p>
                      <a:pPr algn="ctr"/>
                      <a:r>
                        <a:rPr lang="en-US" dirty="0"/>
                        <a:t>December</a:t>
                      </a:r>
                    </a:p>
                  </a:txBody>
                  <a:tcPr/>
                </a:tc>
                <a:tc>
                  <a:txBody>
                    <a:bodyPr/>
                    <a:lstStyle/>
                    <a:p>
                      <a:pPr algn="ctr"/>
                      <a:r>
                        <a:rPr lang="en-US" dirty="0"/>
                        <a:t>1500</a:t>
                      </a:r>
                    </a:p>
                  </a:txBody>
                  <a:tcPr/>
                </a:tc>
                <a:tc>
                  <a:txBody>
                    <a:bodyPr/>
                    <a:lstStyle/>
                    <a:p>
                      <a:pPr algn="ctr"/>
                      <a:r>
                        <a:rPr lang="en-US" dirty="0"/>
                        <a:t>50</a:t>
                      </a:r>
                    </a:p>
                  </a:txBody>
                  <a:tcPr/>
                </a:tc>
                <a:extLst>
                  <a:ext uri="{0D108BD9-81ED-4DB2-BD59-A6C34878D82A}">
                    <a16:rowId xmlns:a16="http://schemas.microsoft.com/office/drawing/2014/main" val="10006"/>
                  </a:ext>
                </a:extLst>
              </a:tr>
              <a:tr h="421337">
                <a:tc>
                  <a:txBody>
                    <a:bodyPr/>
                    <a:lstStyle/>
                    <a:p>
                      <a:pPr algn="ctr"/>
                      <a:r>
                        <a:rPr lang="en-US" dirty="0"/>
                        <a:t>January 2013</a:t>
                      </a:r>
                    </a:p>
                  </a:txBody>
                  <a:tcPr/>
                </a:tc>
                <a:tc>
                  <a:txBody>
                    <a:bodyPr/>
                    <a:lstStyle/>
                    <a:p>
                      <a:pPr algn="ctr"/>
                      <a:r>
                        <a:rPr lang="en-US" dirty="0"/>
                        <a:t>1500</a:t>
                      </a:r>
                    </a:p>
                  </a:txBody>
                  <a:tcPr/>
                </a:tc>
                <a:tc>
                  <a:txBody>
                    <a:bodyPr/>
                    <a:lstStyle/>
                    <a:p>
                      <a:pPr algn="ctr"/>
                      <a:r>
                        <a:rPr lang="en-US" dirty="0"/>
                        <a:t>50</a:t>
                      </a:r>
                    </a:p>
                  </a:txBody>
                  <a:tcPr/>
                </a:tc>
                <a:extLst>
                  <a:ext uri="{0D108BD9-81ED-4DB2-BD59-A6C34878D82A}">
                    <a16:rowId xmlns:a16="http://schemas.microsoft.com/office/drawing/2014/main" val="10007"/>
                  </a:ext>
                </a:extLst>
              </a:tr>
              <a:tr h="421337">
                <a:tc>
                  <a:txBody>
                    <a:bodyPr/>
                    <a:lstStyle/>
                    <a:p>
                      <a:pPr algn="ctr"/>
                      <a:r>
                        <a:rPr lang="en-US" dirty="0"/>
                        <a:t>February</a:t>
                      </a:r>
                    </a:p>
                  </a:txBody>
                  <a:tcPr/>
                </a:tc>
                <a:tc>
                  <a:txBody>
                    <a:bodyPr/>
                    <a:lstStyle/>
                    <a:p>
                      <a:pPr algn="ctr"/>
                      <a:r>
                        <a:rPr lang="en-US" dirty="0"/>
                        <a:t>2000</a:t>
                      </a:r>
                    </a:p>
                  </a:txBody>
                  <a:tcPr/>
                </a:tc>
                <a:tc>
                  <a:txBody>
                    <a:bodyPr/>
                    <a:lstStyle/>
                    <a:p>
                      <a:pPr algn="ctr"/>
                      <a:r>
                        <a:rPr lang="en-US" dirty="0"/>
                        <a:t>66.67</a:t>
                      </a:r>
                    </a:p>
                  </a:txBody>
                  <a:tcPr/>
                </a:tc>
                <a:extLst>
                  <a:ext uri="{0D108BD9-81ED-4DB2-BD59-A6C34878D82A}">
                    <a16:rowId xmlns:a16="http://schemas.microsoft.com/office/drawing/2014/main" val="10008"/>
                  </a:ext>
                </a:extLst>
              </a:tr>
              <a:tr h="421337">
                <a:tc>
                  <a:txBody>
                    <a:bodyPr/>
                    <a:lstStyle/>
                    <a:p>
                      <a:pPr algn="ctr"/>
                      <a:r>
                        <a:rPr lang="en-US" dirty="0"/>
                        <a:t>March</a:t>
                      </a:r>
                    </a:p>
                  </a:txBody>
                  <a:tcPr/>
                </a:tc>
                <a:tc>
                  <a:txBody>
                    <a:bodyPr/>
                    <a:lstStyle/>
                    <a:p>
                      <a:pPr algn="ctr"/>
                      <a:r>
                        <a:rPr lang="en-US" dirty="0"/>
                        <a:t>1500</a:t>
                      </a:r>
                    </a:p>
                  </a:txBody>
                  <a:tcPr/>
                </a:tc>
                <a:tc>
                  <a:txBody>
                    <a:bodyPr/>
                    <a:lstStyle/>
                    <a:p>
                      <a:pPr algn="ctr"/>
                      <a:r>
                        <a:rPr lang="en-US" dirty="0"/>
                        <a:t>50</a:t>
                      </a:r>
                    </a:p>
                  </a:txBody>
                  <a:tcPr/>
                </a:tc>
                <a:extLst>
                  <a:ext uri="{0D108BD9-81ED-4DB2-BD59-A6C34878D82A}">
                    <a16:rowId xmlns:a16="http://schemas.microsoft.com/office/drawing/2014/main" val="10009"/>
                  </a:ext>
                </a:extLst>
              </a:tr>
              <a:tr h="421337">
                <a:tc>
                  <a:txBody>
                    <a:bodyPr/>
                    <a:lstStyle/>
                    <a:p>
                      <a:pPr algn="ctr"/>
                      <a:r>
                        <a:rPr lang="en-US" dirty="0"/>
                        <a:t>April</a:t>
                      </a:r>
                    </a:p>
                  </a:txBody>
                  <a:tcPr/>
                </a:tc>
                <a:tc>
                  <a:txBody>
                    <a:bodyPr/>
                    <a:lstStyle/>
                    <a:p>
                      <a:pPr algn="ctr"/>
                      <a:r>
                        <a:rPr lang="en-US" dirty="0"/>
                        <a:t>1500</a:t>
                      </a:r>
                    </a:p>
                  </a:txBody>
                  <a:tcPr/>
                </a:tc>
                <a:tc>
                  <a:txBody>
                    <a:bodyPr/>
                    <a:lstStyle/>
                    <a:p>
                      <a:pPr algn="ctr"/>
                      <a:r>
                        <a:rPr lang="en-US" dirty="0"/>
                        <a:t>50</a:t>
                      </a:r>
                    </a:p>
                  </a:txBody>
                  <a:tcPr/>
                </a:tc>
                <a:extLst>
                  <a:ext uri="{0D108BD9-81ED-4DB2-BD59-A6C34878D82A}">
                    <a16:rowId xmlns:a16="http://schemas.microsoft.com/office/drawing/2014/main" val="10010"/>
                  </a:ext>
                </a:extLst>
              </a:tr>
              <a:tr h="421337">
                <a:tc>
                  <a:txBody>
                    <a:bodyPr/>
                    <a:lstStyle/>
                    <a:p>
                      <a:pPr algn="ctr"/>
                      <a:r>
                        <a:rPr lang="en-US" dirty="0"/>
                        <a:t>May</a:t>
                      </a:r>
                    </a:p>
                  </a:txBody>
                  <a:tcPr/>
                </a:tc>
                <a:tc>
                  <a:txBody>
                    <a:bodyPr/>
                    <a:lstStyle/>
                    <a:p>
                      <a:pPr algn="ctr"/>
                      <a:r>
                        <a:rPr lang="en-US" dirty="0"/>
                        <a:t>1000</a:t>
                      </a:r>
                    </a:p>
                  </a:txBody>
                  <a:tcPr/>
                </a:tc>
                <a:tc>
                  <a:txBody>
                    <a:bodyPr/>
                    <a:lstStyle/>
                    <a:p>
                      <a:pPr algn="ctr"/>
                      <a:r>
                        <a:rPr lang="en-US" dirty="0"/>
                        <a:t>33.33</a:t>
                      </a:r>
                    </a:p>
                  </a:txBody>
                  <a:tcPr/>
                </a:tc>
                <a:extLst>
                  <a:ext uri="{0D108BD9-81ED-4DB2-BD59-A6C34878D82A}">
                    <a16:rowId xmlns:a16="http://schemas.microsoft.com/office/drawing/2014/main" val="10011"/>
                  </a:ext>
                </a:extLst>
              </a:tr>
              <a:tr h="664723">
                <a:tc>
                  <a:txBody>
                    <a:bodyPr/>
                    <a:lstStyle/>
                    <a:p>
                      <a:pPr algn="ctr"/>
                      <a:r>
                        <a:rPr lang="en-US" dirty="0"/>
                        <a:t>June</a:t>
                      </a:r>
                    </a:p>
                  </a:txBody>
                  <a:tcPr/>
                </a:tc>
                <a:tc>
                  <a:txBody>
                    <a:bodyPr/>
                    <a:lstStyle/>
                    <a:p>
                      <a:pPr algn="ctr"/>
                      <a:r>
                        <a:rPr lang="en-US" dirty="0"/>
                        <a:t>2000</a:t>
                      </a:r>
                    </a:p>
                    <a:p>
                      <a:pPr algn="ctr"/>
                      <a:endParaRPr lang="en-US" dirty="0"/>
                    </a:p>
                  </a:txBody>
                  <a:tcPr/>
                </a:tc>
                <a:tc>
                  <a:txBody>
                    <a:bodyPr/>
                    <a:lstStyle/>
                    <a:p>
                      <a:pPr algn="ctr"/>
                      <a:r>
                        <a:rPr lang="en-US" dirty="0"/>
                        <a:t>66.67</a:t>
                      </a:r>
                    </a:p>
                  </a:txBody>
                  <a:tcPr/>
                </a:tc>
                <a:extLst>
                  <a:ext uri="{0D108BD9-81ED-4DB2-BD59-A6C34878D82A}">
                    <a16:rowId xmlns:a16="http://schemas.microsoft.com/office/drawing/2014/main" val="10012"/>
                  </a:ext>
                </a:extLst>
              </a:tr>
            </a:tbl>
          </a:graphicData>
        </a:graphic>
      </p:graphicFrame>
    </p:spTree>
  </p:cSld>
  <p:clrMapOvr>
    <a:masterClrMapping/>
  </p:clrMapOvr>
  <p:transition>
    <p:pull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Boiling</a:t>
            </a:r>
            <a:endParaRPr lang="en-US" dirty="0"/>
          </a:p>
        </p:txBody>
      </p:sp>
      <p:sp>
        <p:nvSpPr>
          <p:cNvPr id="3" name="Content Placeholder 2"/>
          <p:cNvSpPr>
            <a:spLocks noGrp="1"/>
          </p:cNvSpPr>
          <p:nvPr>
            <p:ph idx="1"/>
          </p:nvPr>
        </p:nvSpPr>
        <p:spPr>
          <a:xfrm>
            <a:off x="457200" y="1371600"/>
            <a:ext cx="8229600" cy="4953000"/>
          </a:xfrm>
        </p:spPr>
        <p:txBody>
          <a:bodyPr/>
          <a:lstStyle/>
          <a:p>
            <a:pPr lvl="0"/>
            <a:r>
              <a:rPr lang="en-US" dirty="0"/>
              <a:t>You can boil water to kill everything in it.  Just boil for 3 minutes.   The longer you boil the more water you lose.</a:t>
            </a:r>
          </a:p>
          <a:p>
            <a:pPr lvl="0"/>
            <a:r>
              <a:rPr lang="en-US" dirty="0"/>
              <a:t>This will not remove toxins, chemicals, heavy metal, etc</a:t>
            </a:r>
          </a:p>
          <a:p>
            <a:pPr lvl="0"/>
            <a:r>
              <a:rPr lang="en-US" dirty="0"/>
              <a:t>Boiling does not kill Protozoan!</a:t>
            </a:r>
          </a:p>
          <a:p>
            <a:pPr>
              <a:buNone/>
            </a:pPr>
            <a:endParaRPr lang="en-US" dirty="0"/>
          </a:p>
        </p:txBody>
      </p:sp>
      <p:pic>
        <p:nvPicPr>
          <p:cNvPr id="4" name="Picture 3" descr="http://www.seriouseats.com/images/20100813-boiling-water-primary.jpg"/>
          <p:cNvPicPr/>
          <p:nvPr/>
        </p:nvPicPr>
        <p:blipFill>
          <a:blip r:embed="rId2" cstate="print"/>
          <a:srcRect/>
          <a:stretch>
            <a:fillRect/>
          </a:stretch>
        </p:blipFill>
        <p:spPr bwMode="auto">
          <a:xfrm>
            <a:off x="3048000" y="4191000"/>
            <a:ext cx="3505200" cy="2362200"/>
          </a:xfrm>
          <a:prstGeom prst="rect">
            <a:avLst/>
          </a:prstGeom>
          <a:noFill/>
          <a:ln w="9525">
            <a:noFill/>
            <a:miter lim="800000"/>
            <a:headEnd/>
            <a:tailEnd/>
          </a:ln>
        </p:spPr>
      </p:pic>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15112"/>
          </a:xfrm>
        </p:spPr>
        <p:txBody>
          <a:bodyPr>
            <a:normAutofit fontScale="90000"/>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Heated Rock boiling</a:t>
            </a:r>
          </a:p>
        </p:txBody>
      </p:sp>
      <p:sp>
        <p:nvSpPr>
          <p:cNvPr id="3" name="Content Placeholder 2"/>
          <p:cNvSpPr>
            <a:spLocks noGrp="1"/>
          </p:cNvSpPr>
          <p:nvPr>
            <p:ph idx="1"/>
          </p:nvPr>
        </p:nvSpPr>
        <p:spPr>
          <a:xfrm>
            <a:off x="457200" y="1676400"/>
            <a:ext cx="8229600" cy="4648200"/>
          </a:xfrm>
        </p:spPr>
        <p:txBody>
          <a:bodyPr/>
          <a:lstStyle/>
          <a:p>
            <a:pPr lvl="0"/>
            <a:r>
              <a:rPr lang="en-US" dirty="0"/>
              <a:t>If you don’t have a container that will withstand the heat of boiling over the heat source you can heat rocks and then place them in your container.</a:t>
            </a:r>
          </a:p>
          <a:p>
            <a:pPr lvl="0"/>
            <a:r>
              <a:rPr lang="en-US" dirty="0"/>
              <a:t>Continue until the water boils for about 5 minutes.</a:t>
            </a:r>
          </a:p>
          <a:p>
            <a:endParaRPr lang="en-US" dirty="0"/>
          </a:p>
        </p:txBody>
      </p:sp>
      <p:pic>
        <p:nvPicPr>
          <p:cNvPr id="4" name="Picture 3" descr="http://sugarmtnfarm.com/blog/uploaded_images/TravelingRoundRockDSCF4041-719173.jpg"/>
          <p:cNvPicPr/>
          <p:nvPr/>
        </p:nvPicPr>
        <p:blipFill>
          <a:blip r:embed="rId2" cstate="print"/>
          <a:srcRect/>
          <a:stretch>
            <a:fillRect/>
          </a:stretch>
        </p:blipFill>
        <p:spPr bwMode="auto">
          <a:xfrm>
            <a:off x="2895600" y="3733800"/>
            <a:ext cx="3429000" cy="2590800"/>
          </a:xfrm>
          <a:prstGeom prst="rect">
            <a:avLst/>
          </a:prstGeom>
          <a:noFill/>
          <a:ln w="9525">
            <a:noFill/>
            <a:miter lim="800000"/>
            <a:headEnd/>
            <a:tailEnd/>
          </a:ln>
        </p:spPr>
      </p:pic>
    </p:spTree>
  </p:cSld>
  <p:clrMapOvr>
    <a:masterClrMapping/>
  </p:clrMapOvr>
  <p:transition>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43712"/>
          </a:xfrm>
        </p:spPr>
        <p:txBody>
          <a:bodyPr>
            <a:normAutofit fontScale="90000"/>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Distillation</a:t>
            </a:r>
            <a:endParaRPr lang="en-US" dirty="0"/>
          </a:p>
        </p:txBody>
      </p:sp>
      <p:sp>
        <p:nvSpPr>
          <p:cNvPr id="3" name="Content Placeholder 2"/>
          <p:cNvSpPr>
            <a:spLocks noGrp="1"/>
          </p:cNvSpPr>
          <p:nvPr>
            <p:ph idx="1"/>
          </p:nvPr>
        </p:nvSpPr>
        <p:spPr>
          <a:xfrm>
            <a:off x="381000" y="1143000"/>
            <a:ext cx="8229600" cy="4693920"/>
          </a:xfrm>
        </p:spPr>
        <p:txBody>
          <a:bodyPr/>
          <a:lstStyle/>
          <a:p>
            <a:pPr lvl="0"/>
            <a:r>
              <a:rPr lang="en-US" dirty="0"/>
              <a:t>This uses the process of condensation to purify water.   You boil water in a container and then let the steam or water vapor collect and fall into another container.</a:t>
            </a:r>
          </a:p>
          <a:p>
            <a:r>
              <a:rPr lang="en-US" dirty="0"/>
              <a:t>This not only kills all organisms because it has been boiled but removes salts and other impurities so it is the best option for sea water or if after boiling the water still tastes bad.</a:t>
            </a:r>
          </a:p>
          <a:p>
            <a:pPr lvl="0"/>
            <a:r>
              <a:rPr lang="en-US" dirty="0"/>
              <a:t>Never drink sea water, it will speed up dehydration</a:t>
            </a:r>
          </a:p>
          <a:p>
            <a:endParaRPr lang="en-US" dirty="0"/>
          </a:p>
          <a:p>
            <a:pPr lvl="0"/>
            <a:endParaRPr lang="en-US" dirty="0"/>
          </a:p>
          <a:p>
            <a:pPr>
              <a:buNone/>
            </a:pPr>
            <a:endParaRPr lang="en-US" dirty="0"/>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838200" y="1905000"/>
            <a:ext cx="3580224" cy="2971800"/>
          </a:xfrm>
          <a:prstGeom prst="rect">
            <a:avLst/>
          </a:prstGeom>
          <a:noFill/>
          <a:ln w="9525">
            <a:noFill/>
            <a:miter lim="800000"/>
            <a:headEnd/>
            <a:tailEnd/>
          </a:ln>
        </p:spPr>
      </p:pic>
      <p:pic>
        <p:nvPicPr>
          <p:cNvPr id="5" name="Picture 4" descr="https://encrypted-tbn2.gstatic.com/images?q=tbn:ANd9GcT2__HIBszsz-cBnRJahqfvesgiDoILTRsV6-VzI012CZ7c16iV"/>
          <p:cNvPicPr/>
          <p:nvPr/>
        </p:nvPicPr>
        <p:blipFill>
          <a:blip r:embed="rId3" cstate="print"/>
          <a:srcRect/>
          <a:stretch>
            <a:fillRect/>
          </a:stretch>
        </p:blipFill>
        <p:spPr bwMode="auto">
          <a:xfrm>
            <a:off x="5105400" y="2057400"/>
            <a:ext cx="2895600" cy="2971800"/>
          </a:xfrm>
          <a:prstGeom prst="rect">
            <a:avLst/>
          </a:prstGeom>
          <a:noFill/>
          <a:ln w="9525">
            <a:noFill/>
            <a:miter lim="800000"/>
            <a:headEnd/>
            <a:tailEnd/>
          </a:ln>
        </p:spPr>
      </p:pic>
    </p:spTree>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SODIS – Solar Disinfection</a:t>
            </a:r>
          </a:p>
        </p:txBody>
      </p:sp>
      <p:sp>
        <p:nvSpPr>
          <p:cNvPr id="3" name="Content Placeholder 2"/>
          <p:cNvSpPr>
            <a:spLocks noGrp="1"/>
          </p:cNvSpPr>
          <p:nvPr>
            <p:ph idx="1"/>
          </p:nvPr>
        </p:nvSpPr>
        <p:spPr/>
        <p:txBody>
          <a:bodyPr/>
          <a:lstStyle/>
          <a:p>
            <a:pPr lvl="0"/>
            <a:r>
              <a:rPr lang="en-US" dirty="0"/>
              <a:t>This method uses the UV rays of the sun to disinfect the water.   </a:t>
            </a:r>
          </a:p>
          <a:p>
            <a:pPr lvl="0"/>
            <a:r>
              <a:rPr lang="en-US" dirty="0"/>
              <a:t>First filter the water</a:t>
            </a:r>
          </a:p>
          <a:p>
            <a:pPr lvl="0"/>
            <a:r>
              <a:rPr lang="en-US" dirty="0"/>
              <a:t>Put water in a smaller clear plastic bottle.  2 liters or less -I collected the Gatorade bottles because they are sturdier  than water bottles.</a:t>
            </a:r>
          </a:p>
          <a:p>
            <a:pPr lvl="0"/>
            <a:r>
              <a:rPr lang="en-US" dirty="0"/>
              <a:t>Shake the bottle and then place in the sun.   6 hours of bright sunlight or 2 days if it is cloudy.</a:t>
            </a:r>
          </a:p>
          <a:p>
            <a:pPr lvl="0"/>
            <a:r>
              <a:rPr lang="en-US" dirty="0"/>
              <a:t>Being used in 3</a:t>
            </a:r>
            <a:r>
              <a:rPr lang="en-US" baseline="30000" dirty="0"/>
              <a:t>rd</a:t>
            </a:r>
            <a:r>
              <a:rPr lang="en-US" dirty="0"/>
              <a:t> world countries now</a:t>
            </a:r>
          </a:p>
          <a:p>
            <a:endParaRPr lang="en-US" dirty="0"/>
          </a:p>
        </p:txBody>
      </p:sp>
    </p:spTree>
  </p:cSld>
  <p:clrMapOvr>
    <a:masterClrMapping/>
  </p:clrMapOvr>
  <p:transition>
    <p:wipe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2000"/>
            <a:ext cx="8229600" cy="5562600"/>
          </a:xfrm>
        </p:spPr>
        <p:txBody>
          <a:bodyPr/>
          <a:lstStyle/>
          <a:p>
            <a:pPr lvl="0"/>
            <a:r>
              <a:rPr lang="en-US" dirty="0"/>
              <a:t>Independence day – he used galvanized steel that was wavy and built an A-frame for it to lean against then put the bottles filled with rainwater in them.  His wife was dubious so he had the rainwater, the well water and the UV treated water all tested.  Rainwater was worst, then the well water.  The UV water was the purist.</a:t>
            </a:r>
          </a:p>
          <a:p>
            <a:pPr lvl="0">
              <a:buNone/>
            </a:pPr>
            <a:endParaRPr lang="en-US" dirty="0"/>
          </a:p>
          <a:p>
            <a:pPr>
              <a:buNone/>
            </a:pPr>
            <a:endParaRPr lang="en-US" dirty="0"/>
          </a:p>
        </p:txBody>
      </p:sp>
      <p:pic>
        <p:nvPicPr>
          <p:cNvPr id="6" name="Picture 5" descr="https://encrypted-tbn3.gstatic.com/images?q=tbn:ANd9GcRI8Fn0A4wz8YH2BZBDoMLbjP01qvOhLnDEMSeOtX4Lxfw4DqMguQ"/>
          <p:cNvPicPr/>
          <p:nvPr/>
        </p:nvPicPr>
        <p:blipFill>
          <a:blip r:embed="rId2" cstate="print"/>
          <a:srcRect/>
          <a:stretch>
            <a:fillRect/>
          </a:stretch>
        </p:blipFill>
        <p:spPr bwMode="auto">
          <a:xfrm>
            <a:off x="1219200" y="3810000"/>
            <a:ext cx="2895600" cy="2319020"/>
          </a:xfrm>
          <a:prstGeom prst="rect">
            <a:avLst/>
          </a:prstGeom>
          <a:noFill/>
          <a:ln w="9525">
            <a:noFill/>
            <a:miter lim="800000"/>
            <a:headEnd/>
            <a:tailEnd/>
          </a:ln>
        </p:spPr>
      </p:pic>
      <p:pic>
        <p:nvPicPr>
          <p:cNvPr id="7" name="Picture 6" descr="https://encrypted-tbn3.gstatic.com/images?q=tbn:ANd9GcQcLXOEcoEgMXrf8YUQ_iWvFNqhpsIDcJXDWCYirE2tdo_b3srNOA"/>
          <p:cNvPicPr/>
          <p:nvPr/>
        </p:nvPicPr>
        <p:blipFill>
          <a:blip r:embed="rId3" cstate="print"/>
          <a:srcRect/>
          <a:stretch>
            <a:fillRect/>
          </a:stretch>
        </p:blipFill>
        <p:spPr bwMode="auto">
          <a:xfrm>
            <a:off x="4953000" y="3581400"/>
            <a:ext cx="3124200" cy="2590800"/>
          </a:xfrm>
          <a:prstGeom prst="rect">
            <a:avLst/>
          </a:prstGeom>
          <a:noFill/>
          <a:ln w="9525">
            <a:noFill/>
            <a:miter lim="800000"/>
            <a:headEnd/>
            <a:tailEnd/>
          </a:ln>
        </p:spPr>
      </p:pic>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Solar Still</a:t>
            </a:r>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pPr lvl="0"/>
            <a:r>
              <a:rPr lang="en-US" dirty="0"/>
              <a:t>Device that allows the sun to heat up the soil and then for any moisture to condense and fall into a container.</a:t>
            </a:r>
          </a:p>
          <a:p>
            <a:pPr lvl="0"/>
            <a:r>
              <a:rPr lang="en-US" dirty="0"/>
              <a:t>Dig a pit about 2-3 feet deep.</a:t>
            </a:r>
          </a:p>
          <a:p>
            <a:pPr lvl="0"/>
            <a:r>
              <a:rPr lang="en-US" dirty="0"/>
              <a:t>Put a container in the bottom.</a:t>
            </a:r>
          </a:p>
          <a:p>
            <a:pPr lvl="0"/>
            <a:r>
              <a:rPr lang="en-US" dirty="0"/>
              <a:t>Cover with a piece of plastic weigh down the edges with the extra dirt</a:t>
            </a:r>
          </a:p>
          <a:p>
            <a:pPr lvl="0"/>
            <a:r>
              <a:rPr lang="en-US" dirty="0"/>
              <a:t>Put a rock in the middle over the container </a:t>
            </a:r>
          </a:p>
          <a:p>
            <a:pPr lvl="0"/>
            <a:r>
              <a:rPr lang="en-US" dirty="0"/>
              <a:t>Some people put a tube from the container out of the plastic so you can suck out the water without disturbing your set up but will work either way.</a:t>
            </a:r>
          </a:p>
          <a:p>
            <a:pPr lvl="0"/>
            <a:r>
              <a:rPr lang="en-US" dirty="0"/>
              <a:t>Sunny days work faster and adding some vegetation to the pit will also help..</a:t>
            </a:r>
          </a:p>
          <a:p>
            <a:endParaRPr lang="en-US" dirty="0"/>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914400" y="990600"/>
            <a:ext cx="7620000" cy="5410200"/>
          </a:xfrm>
          <a:prstGeom prst="rect">
            <a:avLst/>
          </a:prstGeom>
          <a:noFill/>
          <a:ln w="9525">
            <a:noFill/>
            <a:miter lim="800000"/>
            <a:headEnd/>
            <a:tailEnd/>
          </a:ln>
        </p:spPr>
      </p:pic>
    </p:spTree>
  </p:cSld>
  <p:clrMapOvr>
    <a:masterClrMapping/>
  </p:clrMapOvr>
  <p:transition>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Plant condensations</a:t>
            </a:r>
          </a:p>
        </p:txBody>
      </p:sp>
      <p:pic>
        <p:nvPicPr>
          <p:cNvPr id="4" name="Content Placeholder 3" descr="http://practicalsurvivor.smugmug.com/photos/572366456_PBYex-L.jpg"/>
          <p:cNvPicPr>
            <a:picLocks noGrp="1"/>
          </p:cNvPicPr>
          <p:nvPr>
            <p:ph idx="1"/>
          </p:nvPr>
        </p:nvPicPr>
        <p:blipFill>
          <a:blip r:embed="rId2" cstate="print"/>
          <a:srcRect/>
          <a:stretch>
            <a:fillRect/>
          </a:stretch>
        </p:blipFill>
        <p:spPr bwMode="auto">
          <a:xfrm>
            <a:off x="1371600" y="1524000"/>
            <a:ext cx="6400800" cy="4800600"/>
          </a:xfrm>
          <a:prstGeom prst="rect">
            <a:avLst/>
          </a:prstGeom>
          <a:noFill/>
          <a:ln w="9525">
            <a:noFill/>
            <a:miter lim="800000"/>
            <a:headEnd/>
            <a:tailEnd/>
          </a:ln>
        </p:spPr>
      </p:pic>
    </p:spTree>
  </p:cSld>
  <p:clrMapOvr>
    <a:masterClrMapping/>
  </p:clrMapOvr>
  <p:transition>
    <p:wedg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chor="t">
            <a:normAutofit fontScale="90000"/>
          </a:bodyPr>
          <a:lstStyle/>
          <a:p>
            <a:pPr lvl="0"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Pasteurization</a:t>
            </a:r>
            <a:br>
              <a:rPr lang="en-US" dirty="0"/>
            </a:br>
            <a:endParaRPr lang="en-US" dirty="0"/>
          </a:p>
        </p:txBody>
      </p:sp>
      <p:sp>
        <p:nvSpPr>
          <p:cNvPr id="3" name="Content Placeholder 2"/>
          <p:cNvSpPr>
            <a:spLocks noGrp="1"/>
          </p:cNvSpPr>
          <p:nvPr>
            <p:ph idx="1"/>
          </p:nvPr>
        </p:nvSpPr>
        <p:spPr>
          <a:xfrm>
            <a:off x="457200" y="1447800"/>
            <a:ext cx="8229600" cy="4876800"/>
          </a:xfrm>
        </p:spPr>
        <p:txBody>
          <a:bodyPr/>
          <a:lstStyle/>
          <a:p>
            <a:pPr lvl="0"/>
            <a:r>
              <a:rPr lang="en-US" dirty="0"/>
              <a:t>Louis Pasteur showed that bacteria are killed at 149* and that is how milk is pasteurized today.</a:t>
            </a:r>
          </a:p>
          <a:p>
            <a:pPr lvl="0"/>
            <a:r>
              <a:rPr lang="en-US" dirty="0"/>
              <a:t>So why do people boil water if they don’t have to?  Because they don’t know when it hits 149*.</a:t>
            </a:r>
          </a:p>
          <a:p>
            <a:pPr lvl="0"/>
            <a:r>
              <a:rPr lang="en-US" dirty="0"/>
              <a:t>WAPI or water pasteurization indicator allows you to do that.</a:t>
            </a:r>
          </a:p>
          <a:p>
            <a:pPr lvl="0"/>
            <a:r>
              <a:rPr lang="en-US" dirty="0"/>
              <a:t>These are reusable and inexpensive.  Good thing to have in a 72 hour kit as well as your food storage.</a:t>
            </a:r>
          </a:p>
          <a:p>
            <a:pPr lvl="0"/>
            <a:r>
              <a:rPr lang="en-US" dirty="0"/>
              <a:t>And if you are really adventurous you can find instructions on making them yourself.</a:t>
            </a:r>
          </a:p>
          <a:p>
            <a:endParaRPr lang="en-US"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Why Store Water?</a:t>
            </a:r>
          </a:p>
        </p:txBody>
      </p:sp>
      <p:sp>
        <p:nvSpPr>
          <p:cNvPr id="3" name="Content Placeholder 2"/>
          <p:cNvSpPr>
            <a:spLocks noGrp="1"/>
          </p:cNvSpPr>
          <p:nvPr>
            <p:ph idx="1"/>
          </p:nvPr>
        </p:nvSpPr>
        <p:spPr/>
        <p:txBody>
          <a:bodyPr>
            <a:normAutofit lnSpcReduction="10000"/>
          </a:bodyPr>
          <a:lstStyle/>
          <a:p>
            <a:r>
              <a:rPr lang="en-US" dirty="0"/>
              <a:t>We have been told to by our Prophets for years</a:t>
            </a:r>
          </a:p>
          <a:p>
            <a:r>
              <a:rPr lang="en-US" dirty="0"/>
              <a:t>Natural disasters - tornados, floods, ice storms &amp; more</a:t>
            </a:r>
          </a:p>
          <a:p>
            <a:r>
              <a:rPr lang="en-US" dirty="0"/>
              <a:t>Water pipeline break that takes time to repair</a:t>
            </a:r>
          </a:p>
          <a:p>
            <a:r>
              <a:rPr lang="en-US" dirty="0"/>
              <a:t>Water treatment plant fails</a:t>
            </a:r>
          </a:p>
          <a:p>
            <a:r>
              <a:rPr lang="en-US" dirty="0"/>
              <a:t>No electricity for the pump stations</a:t>
            </a:r>
          </a:p>
          <a:p>
            <a:r>
              <a:rPr lang="en-US" dirty="0"/>
              <a:t>Contamination – US averages 1 “boil water” warning a week</a:t>
            </a:r>
          </a:p>
          <a:p>
            <a:r>
              <a:rPr lang="en-US" dirty="0"/>
              <a:t>Civil unrest</a:t>
            </a:r>
          </a:p>
          <a:p>
            <a:r>
              <a:rPr lang="en-US" dirty="0"/>
              <a:t>Dam breaks accidental or terrorism – Lewisville dam needs repairs now 100-200 million dollars worth</a:t>
            </a: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mages4.wikia.nocookie.net/__cb20070222005050/solarcooking/images/6/66/Wapi-before-after.jpg"/>
          <p:cNvPicPr>
            <a:picLocks noGrp="1"/>
          </p:cNvPicPr>
          <p:nvPr>
            <p:ph idx="1"/>
          </p:nvPr>
        </p:nvPicPr>
        <p:blipFill>
          <a:blip r:embed="rId2" cstate="print"/>
          <a:srcRect/>
          <a:stretch>
            <a:fillRect/>
          </a:stretch>
        </p:blipFill>
        <p:spPr bwMode="auto">
          <a:xfrm>
            <a:off x="685800" y="1066800"/>
            <a:ext cx="3505200" cy="5029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495800" y="1676400"/>
            <a:ext cx="3962400" cy="4191000"/>
          </a:xfrm>
          <a:prstGeom prst="rect">
            <a:avLst/>
          </a:prstGeom>
          <a:noFill/>
          <a:ln w="9525">
            <a:noFill/>
            <a:miter lim="800000"/>
            <a:headEnd/>
            <a:tailEnd/>
          </a:ln>
        </p:spPr>
      </p:pic>
    </p:spTree>
  </p:cSld>
  <p:clrMapOvr>
    <a:masterClrMapping/>
  </p:clrMapOvr>
  <p:transition>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Chemical Additives - Bleach</a:t>
            </a:r>
          </a:p>
        </p:txBody>
      </p:sp>
      <p:sp>
        <p:nvSpPr>
          <p:cNvPr id="3" name="Content Placeholder 2"/>
          <p:cNvSpPr>
            <a:spLocks noGrp="1"/>
          </p:cNvSpPr>
          <p:nvPr>
            <p:ph idx="1"/>
          </p:nvPr>
        </p:nvSpPr>
        <p:spPr>
          <a:xfrm>
            <a:off x="457200" y="1524000"/>
            <a:ext cx="8229600" cy="4800600"/>
          </a:xfrm>
        </p:spPr>
        <p:txBody>
          <a:bodyPr>
            <a:normAutofit lnSpcReduction="10000"/>
          </a:bodyPr>
          <a:lstStyle/>
          <a:p>
            <a:pPr lvl="0"/>
            <a:r>
              <a:rPr lang="en-US" dirty="0"/>
              <a:t>The 2 most common chemical additives are bleach and iodine but there are a few others.</a:t>
            </a:r>
          </a:p>
          <a:p>
            <a:pPr lvl="0"/>
            <a:r>
              <a:rPr lang="en-US" dirty="0"/>
              <a:t>Bleach –</a:t>
            </a:r>
          </a:p>
          <a:p>
            <a:pPr lvl="0"/>
            <a:r>
              <a:rPr lang="en-US" dirty="0"/>
              <a:t>Never use bleach that has a scent added to it, it will make you sick</a:t>
            </a:r>
          </a:p>
          <a:p>
            <a:pPr lvl="0"/>
            <a:r>
              <a:rPr lang="en-US" dirty="0"/>
              <a:t>8-16 drops per gallon and let sit for at least 30 minutes</a:t>
            </a:r>
          </a:p>
          <a:p>
            <a:pPr lvl="0"/>
            <a:r>
              <a:rPr lang="en-US" dirty="0"/>
              <a:t>There should be a slight bleach scent; if not repeat the process.</a:t>
            </a:r>
          </a:p>
          <a:p>
            <a:pPr lvl="0"/>
            <a:r>
              <a:rPr lang="en-US" dirty="0"/>
              <a:t>If you still don’t get the bleach scent throw it out, it is too contaminated to use</a:t>
            </a:r>
          </a:p>
          <a:p>
            <a:pPr lvl="0"/>
            <a:r>
              <a:rPr lang="en-US" dirty="0"/>
              <a:t>Does not kill all protozoa so can still make you sick</a:t>
            </a:r>
          </a:p>
          <a:p>
            <a:endParaRPr lang="en-US" dirty="0"/>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743712"/>
          </a:xfrm>
        </p:spPr>
        <p:txBody>
          <a:bodyPr anchor="ctr">
            <a:normAutofit fontScale="90000"/>
          </a:bodyPr>
          <a:lstStyle/>
          <a:p>
            <a:pPr lvl="0"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Chemical additives – iodine</a:t>
            </a:r>
            <a:b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457200" y="1600200"/>
            <a:ext cx="8229600" cy="4724400"/>
          </a:xfrm>
        </p:spPr>
        <p:txBody>
          <a:bodyPr/>
          <a:lstStyle/>
          <a:p>
            <a:pPr lvl="0"/>
            <a:r>
              <a:rPr lang="en-US" dirty="0"/>
              <a:t>Read the label to see how to use it; usually at least 30 minutes.</a:t>
            </a:r>
          </a:p>
          <a:p>
            <a:pPr lvl="0"/>
            <a:r>
              <a:rPr lang="en-US" dirty="0"/>
              <a:t>Light sensitive and must be stored in the dark.</a:t>
            </a:r>
          </a:p>
          <a:p>
            <a:pPr lvl="0"/>
            <a:r>
              <a:rPr lang="en-US" dirty="0"/>
              <a:t>It tastes bad.</a:t>
            </a:r>
          </a:p>
          <a:p>
            <a:pPr lvl="0"/>
            <a:r>
              <a:rPr lang="en-US" dirty="0"/>
              <a:t>The water may still be dirty.</a:t>
            </a:r>
          </a:p>
          <a:p>
            <a:pPr lvl="0"/>
            <a:r>
              <a:rPr lang="en-US" dirty="0"/>
              <a:t>Does not kill cryptosporidium. –</a:t>
            </a:r>
            <a:r>
              <a:rPr lang="en-US"/>
              <a:t>a protozoan </a:t>
            </a:r>
            <a:r>
              <a:rPr lang="en-US" dirty="0"/>
              <a:t>that causes diarrhea</a:t>
            </a:r>
          </a:p>
          <a:p>
            <a:pPr lvl="0"/>
            <a:r>
              <a:rPr lang="en-US" dirty="0"/>
              <a:t>Not good for people with thyroid problems or pregnant women to use this.</a:t>
            </a:r>
          </a:p>
          <a:p>
            <a:endParaRPr lang="en-US" dirty="0"/>
          </a:p>
        </p:txBody>
      </p: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Chemical Additives – Aqua Mira</a:t>
            </a:r>
          </a:p>
        </p:txBody>
      </p:sp>
      <p:sp>
        <p:nvSpPr>
          <p:cNvPr id="3" name="Content Placeholder 2"/>
          <p:cNvSpPr>
            <a:spLocks noGrp="1"/>
          </p:cNvSpPr>
          <p:nvPr>
            <p:ph idx="1"/>
          </p:nvPr>
        </p:nvSpPr>
        <p:spPr/>
        <p:txBody>
          <a:bodyPr/>
          <a:lstStyle/>
          <a:p>
            <a:pPr lvl="0"/>
            <a:r>
              <a:rPr lang="en-US" dirty="0"/>
              <a:t>Chlorine Dioxide or Aqua Mira</a:t>
            </a:r>
          </a:p>
          <a:p>
            <a:pPr lvl="0"/>
            <a:r>
              <a:rPr lang="en-US" dirty="0"/>
              <a:t>This comes in 2 bottles that you mix together.  I have seen it available for around $15 to treat 60 gallons of water</a:t>
            </a:r>
          </a:p>
          <a:p>
            <a:pPr lvl="0"/>
            <a:r>
              <a:rPr lang="en-US" dirty="0"/>
              <a:t>Water treated will stay good for about 5 years.</a:t>
            </a:r>
          </a:p>
          <a:p>
            <a:pPr lvl="0"/>
            <a:r>
              <a:rPr lang="en-US" dirty="0"/>
              <a:t>No taste unlike the iodine</a:t>
            </a:r>
          </a:p>
          <a:p>
            <a:pPr lvl="0"/>
            <a:r>
              <a:rPr lang="en-US" dirty="0"/>
              <a:t>Does kill cryptosporidium</a:t>
            </a:r>
          </a:p>
          <a:p>
            <a:endParaRPr lang="en-US" dirty="0"/>
          </a:p>
        </p:txBody>
      </p:sp>
      <p:pic>
        <p:nvPicPr>
          <p:cNvPr id="4" name="Picture 3" descr="Aquamira Drops"/>
          <p:cNvPicPr/>
          <p:nvPr/>
        </p:nvPicPr>
        <p:blipFill>
          <a:blip r:embed="rId2" cstate="print"/>
          <a:srcRect/>
          <a:stretch>
            <a:fillRect/>
          </a:stretch>
        </p:blipFill>
        <p:spPr bwMode="auto">
          <a:xfrm>
            <a:off x="5334000" y="4191000"/>
            <a:ext cx="2514600" cy="2133600"/>
          </a:xfrm>
          <a:prstGeom prst="rect">
            <a:avLst/>
          </a:prstGeom>
          <a:noFill/>
          <a:ln w="9525">
            <a:noFill/>
            <a:miter lim="800000"/>
            <a:headEnd/>
            <a:tailEnd/>
          </a:ln>
        </p:spPr>
      </p:pic>
    </p:spTree>
  </p:cSld>
  <p:clrMapOvr>
    <a:masterClrMapping/>
  </p:clrMapOvr>
  <p:transition>
    <p:wipe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Chemical Additives - Tablets</a:t>
            </a:r>
            <a:endParaRPr lang="en-US" dirty="0"/>
          </a:p>
        </p:txBody>
      </p:sp>
      <p:sp>
        <p:nvSpPr>
          <p:cNvPr id="3" name="Content Placeholder 2"/>
          <p:cNvSpPr>
            <a:spLocks noGrp="1"/>
          </p:cNvSpPr>
          <p:nvPr>
            <p:ph idx="1"/>
          </p:nvPr>
        </p:nvSpPr>
        <p:spPr>
          <a:xfrm>
            <a:off x="457200" y="1935480"/>
            <a:ext cx="8229600" cy="4008120"/>
          </a:xfrm>
        </p:spPr>
        <p:txBody>
          <a:bodyPr/>
          <a:lstStyle/>
          <a:p>
            <a:r>
              <a:rPr lang="en-US" dirty="0" err="1"/>
              <a:t>Katadyn</a:t>
            </a:r>
            <a:r>
              <a:rPr lang="en-US" dirty="0"/>
              <a:t> Micropur tablets come individually  wrapped and each one is good for 1 liter of water.  Takes about 4 hours to work.</a:t>
            </a:r>
          </a:p>
          <a:p>
            <a:r>
              <a:rPr lang="en-US" dirty="0"/>
              <a:t>Coleman Purification tablets get at </a:t>
            </a:r>
            <a:r>
              <a:rPr lang="en-US" dirty="0" err="1"/>
              <a:t>Walmart</a:t>
            </a:r>
            <a:r>
              <a:rPr lang="en-US" dirty="0"/>
              <a:t> for about $6 a package.  2 pills  go in and wait 30 minutes then use the PA plus to get rid of the bad taste.  Each is good for 1 quart or liter of water.</a:t>
            </a: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Calcium Hypochlorite</a:t>
            </a:r>
          </a:p>
        </p:txBody>
      </p:sp>
      <p:sp>
        <p:nvSpPr>
          <p:cNvPr id="3" name="Content Placeholder 2"/>
          <p:cNvSpPr>
            <a:spLocks noGrp="1"/>
          </p:cNvSpPr>
          <p:nvPr>
            <p:ph idx="1"/>
          </p:nvPr>
        </p:nvSpPr>
        <p:spPr>
          <a:xfrm>
            <a:off x="457200" y="2057400"/>
            <a:ext cx="8229600" cy="4267200"/>
          </a:xfrm>
        </p:spPr>
        <p:txBody>
          <a:bodyPr>
            <a:normAutofit/>
          </a:bodyPr>
          <a:lstStyle/>
          <a:p>
            <a:pPr lvl="0"/>
            <a:r>
              <a:rPr lang="en-US" dirty="0"/>
              <a:t>Dry 68% Calcium Hypochlorite Granules or pool shock</a:t>
            </a:r>
          </a:p>
          <a:p>
            <a:pPr lvl="0"/>
            <a:r>
              <a:rPr lang="en-US" dirty="0"/>
              <a:t>This is dangerous stuff and I would not recommend it.  </a:t>
            </a:r>
          </a:p>
          <a:p>
            <a:pPr lvl="0"/>
            <a:r>
              <a:rPr lang="en-US" dirty="0"/>
              <a:t>Be sure you do a TON of research if you want to go this route</a:t>
            </a:r>
          </a:p>
        </p:txBody>
      </p:sp>
    </p:spTree>
  </p:cSld>
  <p:clrMapOvr>
    <a:masterClrMapping/>
  </p:clrMapOvr>
  <p:transition>
    <p:pull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chor="t">
            <a:normAutofit fontScale="90000"/>
          </a:bodyPr>
          <a:lstStyle/>
          <a:p>
            <a:pPr lvl="0"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Ultra Violet water purification</a:t>
            </a:r>
            <a:b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457200" y="1447800"/>
            <a:ext cx="8229600" cy="4876800"/>
          </a:xfrm>
        </p:spPr>
        <p:txBody>
          <a:bodyPr>
            <a:normAutofit lnSpcReduction="10000"/>
          </a:bodyPr>
          <a:lstStyle/>
          <a:p>
            <a:pPr lvl="0"/>
            <a:r>
              <a:rPr lang="en-US" dirty="0"/>
              <a:t>This is a device you can buy that will emit Ultra Violet light and destroy microorganisms.</a:t>
            </a:r>
          </a:p>
          <a:p>
            <a:pPr lvl="0"/>
            <a:r>
              <a:rPr lang="en-US" dirty="0"/>
              <a:t>No adding chemicals to affect taste or odor</a:t>
            </a:r>
          </a:p>
          <a:p>
            <a:pPr lvl="0"/>
            <a:r>
              <a:rPr lang="en-US" dirty="0"/>
              <a:t>Has a USB rechargeable battery and can be used multiple times</a:t>
            </a:r>
          </a:p>
          <a:p>
            <a:pPr lvl="0"/>
            <a:r>
              <a:rPr lang="en-US" dirty="0"/>
              <a:t>Steripen is one brand I found that will treat 16oz in 48 seconds or 33 oz in 90 seconds</a:t>
            </a:r>
          </a:p>
          <a:p>
            <a:pPr lvl="0"/>
            <a:r>
              <a:rPr lang="en-US" dirty="0"/>
              <a:t>It can be used up to 8,000 times</a:t>
            </a:r>
          </a:p>
          <a:p>
            <a:pPr lvl="0"/>
            <a:r>
              <a:rPr lang="en-US" dirty="0"/>
              <a:t>Found prices from about $50 to $100 for them online</a:t>
            </a:r>
          </a:p>
          <a:p>
            <a:pPr lvl="0"/>
            <a:r>
              <a:rPr lang="en-US" dirty="0"/>
              <a:t>This is meant for small amounts of water at one time.</a:t>
            </a:r>
          </a:p>
          <a:p>
            <a:pPr lvl="0"/>
            <a:r>
              <a:rPr lang="en-US" dirty="0"/>
              <a:t>Good for 72 hour kits.</a:t>
            </a: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v water purifier - Steripen"/>
          <p:cNvPicPr>
            <a:picLocks noGrp="1"/>
          </p:cNvPicPr>
          <p:nvPr>
            <p:ph idx="1"/>
          </p:nvPr>
        </p:nvPicPr>
        <p:blipFill>
          <a:blip r:embed="rId2" cstate="print"/>
          <a:srcRect/>
          <a:stretch>
            <a:fillRect/>
          </a:stretch>
        </p:blipFill>
        <p:spPr bwMode="auto">
          <a:xfrm>
            <a:off x="685800" y="1295400"/>
            <a:ext cx="8077200" cy="4572000"/>
          </a:xfrm>
          <a:prstGeom prst="rect">
            <a:avLst/>
          </a:prstGeom>
          <a:noFill/>
          <a:ln w="9525">
            <a:noFill/>
            <a:miter lim="800000"/>
            <a:headEnd/>
            <a:tailEnd/>
          </a:ln>
        </p:spPr>
      </p:pic>
    </p:spTree>
  </p:cSld>
  <p:clrMapOvr>
    <a:masterClrMapping/>
  </p:clrMapOvr>
  <p:transition>
    <p:wedg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3276600"/>
          </a:xfrm>
        </p:spPr>
        <p:txBody>
          <a:bodyPr/>
          <a:lstStyle/>
          <a:p>
            <a:r>
              <a:rPr lang="en-US" dirty="0"/>
              <a:t>Water is vital for our survival</a:t>
            </a:r>
          </a:p>
          <a:p>
            <a:r>
              <a:rPr lang="en-US" dirty="0"/>
              <a:t>Learn how to store  and purify water so your family will not suffer in hard times whether short or long term.</a:t>
            </a:r>
          </a:p>
          <a:p>
            <a:r>
              <a:rPr lang="en-US" dirty="0"/>
              <a:t>If you don’t you will spend 90% of your time trying to find water for them.</a:t>
            </a:r>
          </a:p>
          <a:p>
            <a:r>
              <a:rPr lang="en-US" dirty="0"/>
              <a:t>Water is one of the cheapest things to store but it takes a lot of space so store what works for  your space.</a:t>
            </a:r>
          </a:p>
          <a:p>
            <a:pPr>
              <a:buNone/>
            </a:pPr>
            <a:endParaRPr lang="en-US" dirty="0"/>
          </a:p>
          <a:p>
            <a:endParaRPr lang="en-US" dirty="0"/>
          </a:p>
        </p:txBody>
      </p:sp>
      <p:pic>
        <p:nvPicPr>
          <p:cNvPr id="4" name="Picture 3" descr="http://kannadigaworld.com/wp-content/uploads/2013/03/I-heart-water.jpg"/>
          <p:cNvPicPr/>
          <p:nvPr/>
        </p:nvPicPr>
        <p:blipFill>
          <a:blip r:embed="rId2" cstate="print"/>
          <a:srcRect/>
          <a:stretch>
            <a:fillRect/>
          </a:stretch>
        </p:blipFill>
        <p:spPr bwMode="auto">
          <a:xfrm>
            <a:off x="5105400" y="4267200"/>
            <a:ext cx="2895600" cy="1752600"/>
          </a:xfrm>
          <a:prstGeom prst="rect">
            <a:avLst/>
          </a:prstGeom>
          <a:noFill/>
          <a:ln w="9525">
            <a:noFill/>
            <a:miter lim="800000"/>
            <a:headEnd/>
            <a:tailEnd/>
          </a:ln>
        </p:spPr>
      </p:pic>
      <p:pic>
        <p:nvPicPr>
          <p:cNvPr id="5" name="Picture 4" descr="http://www.wqa.org/images/Hands_right_600x400_web.gif"/>
          <p:cNvPicPr/>
          <p:nvPr/>
        </p:nvPicPr>
        <p:blipFill>
          <a:blip r:embed="rId3" cstate="print"/>
          <a:srcRect/>
          <a:stretch>
            <a:fillRect/>
          </a:stretch>
        </p:blipFill>
        <p:spPr bwMode="auto">
          <a:xfrm>
            <a:off x="762000" y="4572000"/>
            <a:ext cx="2667000" cy="1371600"/>
          </a:xfrm>
          <a:prstGeom prst="rect">
            <a:avLst/>
          </a:prstGeom>
          <a:noFill/>
          <a:ln w="9525">
            <a:noFill/>
            <a:miter lim="800000"/>
            <a:headEnd/>
            <a:tailEnd/>
          </a:ln>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Drought - </a:t>
            </a:r>
            <a:r>
              <a:rPr lang="en-US"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2"/>
              </a:rPr>
              <a:t>http://droughtmonitor.unl.edu/</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Content Placeholder 5">
            <a:extLst>
              <a:ext uri="{FF2B5EF4-FFF2-40B4-BE49-F238E27FC236}">
                <a16:creationId xmlns:a16="http://schemas.microsoft.com/office/drawing/2014/main" id="{09E9DD11-503F-490E-80AD-B64EDF3F63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7795" y="1847087"/>
            <a:ext cx="5794428" cy="4477513"/>
          </a:xfrm>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Picture 5" descr="2017 january Texas.jpg"/>
          <p:cNvPicPr>
            <a:picLocks noChangeAspect="1"/>
          </p:cNvPicPr>
          <p:nvPr/>
        </p:nvPicPr>
        <p:blipFill>
          <a:blip r:embed="rId2" cstate="print"/>
          <a:stretch>
            <a:fillRect/>
          </a:stretch>
        </p:blipFill>
        <p:spPr>
          <a:xfrm>
            <a:off x="762000" y="533400"/>
            <a:ext cx="7772400" cy="6005946"/>
          </a:xfrm>
          <a:prstGeom prst="rect">
            <a:avLst/>
          </a:prstGeom>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373EC838-22DD-4AE3-A45B-D82488437D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93794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Texas Co-op magazine </a:t>
            </a:r>
            <a:b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August 2012</a:t>
            </a:r>
          </a:p>
        </p:txBody>
      </p:sp>
      <p:sp>
        <p:nvSpPr>
          <p:cNvPr id="3" name="Content Placeholder 2"/>
          <p:cNvSpPr>
            <a:spLocks noGrp="1"/>
          </p:cNvSpPr>
          <p:nvPr>
            <p:ph idx="1"/>
          </p:nvPr>
        </p:nvSpPr>
        <p:spPr/>
        <p:txBody>
          <a:bodyPr>
            <a:normAutofit/>
          </a:bodyPr>
          <a:lstStyle/>
          <a:p>
            <a:r>
              <a:rPr lang="en-US" dirty="0"/>
              <a:t>Last big drought in Texas was 1940-1950’s</a:t>
            </a:r>
          </a:p>
          <a:p>
            <a:r>
              <a:rPr lang="en-US" dirty="0"/>
              <a:t>Texas water laws:</a:t>
            </a:r>
          </a:p>
          <a:p>
            <a:r>
              <a:rPr lang="en-US" dirty="0"/>
              <a:t>Surface water –lakes, rivers, creeks are considered a public resource commonly owned by the people of Texas</a:t>
            </a:r>
          </a:p>
          <a:p>
            <a:r>
              <a:rPr lang="en-US" dirty="0"/>
              <a:t>Groundwater – Under the surface is regarded as a mineral right and you can drill and take as much as you want.  </a:t>
            </a:r>
          </a:p>
          <a:p>
            <a:r>
              <a:rPr lang="en-US" dirty="0"/>
              <a:t>Ozarka does this here in Texas.</a:t>
            </a: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Ogallala Aquifer</a:t>
            </a:r>
          </a:p>
        </p:txBody>
      </p:sp>
      <p:pic>
        <p:nvPicPr>
          <p:cNvPr id="4" name="Content Placeholder 3" descr="http://www.mtholyoke.edu/~gedro20g/classweb/water/water%20site/conjuction/images/ogallala_aquifer17.jpg"/>
          <p:cNvPicPr>
            <a:picLocks noGrp="1"/>
          </p:cNvPicPr>
          <p:nvPr>
            <p:ph idx="1"/>
          </p:nvPr>
        </p:nvPicPr>
        <p:blipFill>
          <a:blip r:embed="rId2" cstate="print"/>
          <a:srcRect/>
          <a:stretch>
            <a:fillRect/>
          </a:stretch>
        </p:blipFill>
        <p:spPr bwMode="auto">
          <a:xfrm>
            <a:off x="838200" y="1828800"/>
            <a:ext cx="7391400" cy="4191000"/>
          </a:xfrm>
          <a:prstGeom prst="rect">
            <a:avLst/>
          </a:prstGeom>
          <a:noFill/>
          <a:ln w="9525">
            <a:noFill/>
            <a:miter lim="800000"/>
            <a:headEnd/>
            <a:tailEnd/>
          </a:ln>
        </p:spPr>
      </p:pic>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99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1347</TotalTime>
  <Words>2689</Words>
  <Application>Microsoft Office PowerPoint</Application>
  <PresentationFormat>On-screen Show (4:3)</PresentationFormat>
  <Paragraphs>247</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Calibri</vt:lpstr>
      <vt:lpstr>Constantia</vt:lpstr>
      <vt:lpstr>Wingdings 2</vt:lpstr>
      <vt:lpstr>Flow</vt:lpstr>
      <vt:lpstr>Water, Water Everywhere or is there?</vt:lpstr>
      <vt:lpstr>Why is water so important to us?</vt:lpstr>
      <vt:lpstr>My water bill usage</vt:lpstr>
      <vt:lpstr>Why Store Water?</vt:lpstr>
      <vt:lpstr>Drought - http://droughtmonitor.unl.edu/</vt:lpstr>
      <vt:lpstr>PowerPoint Presentation</vt:lpstr>
      <vt:lpstr>PowerPoint Presentation</vt:lpstr>
      <vt:lpstr>Texas Co-op magazine  August 2012</vt:lpstr>
      <vt:lpstr>Ogallala Aquifer</vt:lpstr>
      <vt:lpstr>PowerPoint Presentation</vt:lpstr>
      <vt:lpstr>How much should I store?</vt:lpstr>
      <vt:lpstr>How to use less water</vt:lpstr>
      <vt:lpstr>How and what to store </vt:lpstr>
      <vt:lpstr>PowerPoint Presentation</vt:lpstr>
      <vt:lpstr>PowerPoint Presentation</vt:lpstr>
      <vt:lpstr>PowerPoint Presentation</vt:lpstr>
      <vt:lpstr>Rainwater Collection</vt:lpstr>
      <vt:lpstr>Some rain barrel systems</vt:lpstr>
      <vt:lpstr>Homemade systems</vt:lpstr>
      <vt:lpstr>Homemade Examples</vt:lpstr>
      <vt:lpstr>My Personal Rain barrel system</vt:lpstr>
      <vt:lpstr>Where to get water when the tap is dry</vt:lpstr>
      <vt:lpstr>Sillcock Key</vt:lpstr>
      <vt:lpstr>What to worry about  from these sources</vt:lpstr>
      <vt:lpstr>Organism - Average sizes</vt:lpstr>
      <vt:lpstr>Water Purification</vt:lpstr>
      <vt:lpstr>PowerPoint Presentation</vt:lpstr>
      <vt:lpstr>Filtration</vt:lpstr>
      <vt:lpstr>Homemade filtration system</vt:lpstr>
      <vt:lpstr>Boiling</vt:lpstr>
      <vt:lpstr>Heated Rock boiling</vt:lpstr>
      <vt:lpstr>Distillation</vt:lpstr>
      <vt:lpstr>PowerPoint Presentation</vt:lpstr>
      <vt:lpstr>SODIS – Solar Disinfection</vt:lpstr>
      <vt:lpstr>PowerPoint Presentation</vt:lpstr>
      <vt:lpstr>Solar Still</vt:lpstr>
      <vt:lpstr>PowerPoint Presentation</vt:lpstr>
      <vt:lpstr>Plant condensations</vt:lpstr>
      <vt:lpstr>Pasteurization </vt:lpstr>
      <vt:lpstr>PowerPoint Presentation</vt:lpstr>
      <vt:lpstr>Chemical Additives - Bleach</vt:lpstr>
      <vt:lpstr>Chemical additives – iodine </vt:lpstr>
      <vt:lpstr>Chemical Additives – Aqua Mira</vt:lpstr>
      <vt:lpstr>Chemical Additives - Tablets</vt:lpstr>
      <vt:lpstr>Calcium Hypochlorite</vt:lpstr>
      <vt:lpstr>Ultra Violet water purification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Water Everywhere or is there?</dc:title>
  <dc:creator>auntdooey</dc:creator>
  <cp:lastModifiedBy>Duana Blakey</cp:lastModifiedBy>
  <cp:revision>99</cp:revision>
  <dcterms:created xsi:type="dcterms:W3CDTF">2013-09-11T20:05:19Z</dcterms:created>
  <dcterms:modified xsi:type="dcterms:W3CDTF">2019-03-24T23:01:35Z</dcterms:modified>
</cp:coreProperties>
</file>