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03" r:id="rId4"/>
    <p:sldId id="302" r:id="rId5"/>
    <p:sldId id="309" r:id="rId6"/>
    <p:sldId id="310" r:id="rId7"/>
    <p:sldId id="305" r:id="rId8"/>
    <p:sldId id="308" r:id="rId9"/>
    <p:sldId id="311" r:id="rId10"/>
    <p:sldId id="312" r:id="rId11"/>
    <p:sldId id="280" r:id="rId12"/>
    <p:sldId id="294" r:id="rId13"/>
    <p:sldId id="281" r:id="rId14"/>
    <p:sldId id="282" r:id="rId15"/>
    <p:sldId id="283" r:id="rId16"/>
    <p:sldId id="284" r:id="rId17"/>
    <p:sldId id="285" r:id="rId18"/>
    <p:sldId id="276" r:id="rId19"/>
    <p:sldId id="278" r:id="rId20"/>
    <p:sldId id="274" r:id="rId21"/>
    <p:sldId id="279" r:id="rId22"/>
    <p:sldId id="269" r:id="rId23"/>
    <p:sldId id="287" r:id="rId24"/>
    <p:sldId id="288" r:id="rId25"/>
    <p:sldId id="289" r:id="rId26"/>
    <p:sldId id="290" r:id="rId27"/>
    <p:sldId id="291" r:id="rId28"/>
    <p:sldId id="293" r:id="rId29"/>
    <p:sldId id="257" r:id="rId30"/>
    <p:sldId id="259" r:id="rId31"/>
    <p:sldId id="261" r:id="rId32"/>
    <p:sldId id="260" r:id="rId33"/>
    <p:sldId id="263" r:id="rId34"/>
    <p:sldId id="264" r:id="rId35"/>
    <p:sldId id="265" r:id="rId36"/>
    <p:sldId id="266" r:id="rId37"/>
    <p:sldId id="271" r:id="rId38"/>
    <p:sldId id="272" r:id="rId39"/>
    <p:sldId id="273" r:id="rId40"/>
    <p:sldId id="275" r:id="rId41"/>
    <p:sldId id="295" r:id="rId42"/>
    <p:sldId id="296"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1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823B60-221C-45F0-B825-FB7470AFEDB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7401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3B60-221C-45F0-B825-FB7470AFEDB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2963580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3B60-221C-45F0-B825-FB7470AFEDB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418964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3B60-221C-45F0-B825-FB7470AFEDB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13598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23B60-221C-45F0-B825-FB7470AFEDB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250902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823B60-221C-45F0-B825-FB7470AFEDB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262179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823B60-221C-45F0-B825-FB7470AFEDB0}"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212493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823B60-221C-45F0-B825-FB7470AFEDB0}"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31453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23B60-221C-45F0-B825-FB7470AFEDB0}"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75333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23B60-221C-45F0-B825-FB7470AFEDB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27816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23B60-221C-45F0-B825-FB7470AFEDB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C1835-9E77-4DCC-88F8-D96A57A1473A}" type="slidenum">
              <a:rPr lang="en-US" smtClean="0"/>
              <a:t>‹#›</a:t>
            </a:fld>
            <a:endParaRPr lang="en-US"/>
          </a:p>
        </p:txBody>
      </p:sp>
    </p:spTree>
    <p:extLst>
      <p:ext uri="{BB962C8B-B14F-4D97-AF65-F5344CB8AC3E}">
        <p14:creationId xmlns:p14="http://schemas.microsoft.com/office/powerpoint/2010/main" val="336570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3B60-221C-45F0-B825-FB7470AFEDB0}" type="datetimeFigureOut">
              <a:rPr lang="en-US" smtClean="0"/>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C1835-9E77-4DCC-88F8-D96A57A1473A}" type="slidenum">
              <a:rPr lang="en-US" smtClean="0"/>
              <a:t>‹#›</a:t>
            </a:fld>
            <a:endParaRPr lang="en-US"/>
          </a:p>
        </p:txBody>
      </p:sp>
    </p:spTree>
    <p:extLst>
      <p:ext uri="{BB962C8B-B14F-4D97-AF65-F5344CB8AC3E}">
        <p14:creationId xmlns:p14="http://schemas.microsoft.com/office/powerpoint/2010/main" val="155397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hisforhomeblog.com/tag/vintage-galvanised-plant-pots/"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lickr.com/photos/canadianveggie/581431600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ythoughtsnmusings.blogspot.com/2013/09/kshemas-7-quick-takes-friday-volume-15.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flickr.com/photos/aqua-marina/5438715537"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flickr.com/photos/cameliatwu/3839737037"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gardening.stackexchange.com/questions/8158/is-a-3-foot-wide-raised-bed-versatile-enough"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alleideen.com/gartenpflanzen/06/gartenarbeit-stressabbau.html"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home.howstuffworks.com/gardening/garden-design/community-garden.ht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accessiblegardens.org/home-2/"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Vegetable Gardening 101</a:t>
            </a:r>
          </a:p>
        </p:txBody>
      </p:sp>
      <p:pic>
        <p:nvPicPr>
          <p:cNvPr id="1026" name="Picture 2" descr="C:\Users\jnielsen\AppData\Local\Microsoft\Windows\Temporary Internet Files\Content.IE5\4CTHUE9B\shovel-dig-plant-gardening-tools-15761-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76200"/>
            <a:ext cx="2819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nielsen\AppData\Local\Microsoft\Windows\Temporary Internet Files\Content.IE5\5AWZFM5Z\51VWW1JQht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199"/>
            <a:ext cx="5163963" cy="2852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nielsen\AppData\Local\Microsoft\Windows\Temporary Internet Files\Content.IE5\5AWZFM5Z\0511-0810-3119-1756_Cartoon_of_a_Florist_Talking_to_One_Of_His_Plants_clipart_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18610"/>
            <a:ext cx="2021701" cy="22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8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4917B-E797-49C8-99D3-53BB259CB32B}"/>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4700" dirty="0">
                <a:solidFill>
                  <a:srgbClr val="FFFFFF"/>
                </a:solidFill>
              </a:rPr>
              <a:t>Winter Garden </a:t>
            </a:r>
          </a:p>
        </p:txBody>
      </p:sp>
      <p:pic>
        <p:nvPicPr>
          <p:cNvPr id="7" name="Picture 6">
            <a:extLst>
              <a:ext uri="{FF2B5EF4-FFF2-40B4-BE49-F238E27FC236}">
                <a16:creationId xmlns:a16="http://schemas.microsoft.com/office/drawing/2014/main" id="{8C5B6A63-D405-4E87-B744-A47F5E7E5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8170" y="1021946"/>
            <a:ext cx="3425608" cy="2569206"/>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0447B3E-FEBF-496B-BAD2-A5C672A729A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909303" y="1044895"/>
            <a:ext cx="3423916" cy="2567937"/>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plant in a garden&#10;&#10;Description generated with very high confidence">
            <a:extLst>
              <a:ext uri="{FF2B5EF4-FFF2-40B4-BE49-F238E27FC236}">
                <a16:creationId xmlns:a16="http://schemas.microsoft.com/office/drawing/2014/main" id="{A6F15AE4-2831-400E-9A97-A2FF7DF8B1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89296" y="463571"/>
            <a:ext cx="2665730" cy="3671777"/>
          </a:xfrm>
          <a:prstGeom prst="rect">
            <a:avLst/>
          </a:prstGeom>
        </p:spPr>
      </p:pic>
    </p:spTree>
    <p:extLst>
      <p:ext uri="{BB962C8B-B14F-4D97-AF65-F5344CB8AC3E}">
        <p14:creationId xmlns:p14="http://schemas.microsoft.com/office/powerpoint/2010/main" val="168621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dirty="0"/>
              <a:t>Watering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85800"/>
            <a:ext cx="3124200" cy="2581804"/>
          </a:xfr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81324"/>
            <a:ext cx="311524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48703"/>
            <a:ext cx="2127250" cy="309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826" y="3706392"/>
            <a:ext cx="3641374" cy="286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56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a:t>Different Types of Garden Containers &amp; Structures </a:t>
            </a:r>
          </a:p>
        </p:txBody>
      </p:sp>
      <p:pic>
        <p:nvPicPr>
          <p:cNvPr id="1028" name="Picture 4" descr="C:\Users\Nielsen\AppData\Local\Microsoft\Windows\INetCache\IE\8BU6GIP8\swcdiagrambla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312419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DF3BEAD-E4DA-4A30-95B4-EF5F23304B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2074850"/>
            <a:ext cx="4267200" cy="47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2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Bales of Straw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199" y="1600200"/>
            <a:ext cx="619560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81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Sack or Cloth Bag</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745" y="1600200"/>
            <a:ext cx="660650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97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 of Dirt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311" y="1600200"/>
            <a:ext cx="56633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97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Raised Beds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1711" y="1600200"/>
            <a:ext cx="652057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14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Raised Bed</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168" y="1600200"/>
            <a:ext cx="57596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72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592763"/>
          </a:xfrm>
        </p:spPr>
        <p:txBody>
          <a:bodyPr>
            <a:normAutofit/>
          </a:bodyPr>
          <a:lstStyle/>
          <a:p>
            <a:r>
              <a:rPr lang="en-US" b="1" dirty="0"/>
              <a:t>Question: I don’t have a lot of sunlight in my yard. How much will I need to grow vegetables?</a:t>
            </a:r>
          </a:p>
          <a:p>
            <a:r>
              <a:rPr lang="en-US" dirty="0"/>
              <a:t>Most flowering and fruiting vegetables will need at least 6 to 8 hours of direct mid-day sunlight to yield well. Horticulturally, we’d call that “full or nearly full sun.” </a:t>
            </a:r>
          </a:p>
          <a:p>
            <a:r>
              <a:rPr lang="en-US" dirty="0"/>
              <a:t>Leaf and root crops can get by with less direct sunlight, but, again, the less light they get, the poorer the yields will be.</a:t>
            </a:r>
          </a:p>
        </p:txBody>
      </p:sp>
    </p:spTree>
    <p:extLst>
      <p:ext uri="{BB962C8B-B14F-4D97-AF65-F5344CB8AC3E}">
        <p14:creationId xmlns:p14="http://schemas.microsoft.com/office/powerpoint/2010/main" val="76610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a:t>Question: How often do I need to fertilize the garden?</a:t>
            </a:r>
          </a:p>
          <a:p>
            <a:r>
              <a:rPr lang="en-US" dirty="0"/>
              <a:t> If you’re using a quality granular material, probably just once a month through harvest</a:t>
            </a:r>
          </a:p>
          <a:p>
            <a:r>
              <a:rPr lang="en-US" dirty="0"/>
              <a:t>A water-soluble fertilizer, you’ll probably need to apply it once a week. </a:t>
            </a:r>
          </a:p>
          <a:p>
            <a:r>
              <a:rPr lang="en-US" dirty="0"/>
              <a:t>Organic fertilizers break down much more slowly, so just two or three applications per season will be needed, about every 4 to 6 weeks. </a:t>
            </a:r>
          </a:p>
        </p:txBody>
      </p:sp>
    </p:spTree>
    <p:extLst>
      <p:ext uri="{BB962C8B-B14F-4D97-AF65-F5344CB8AC3E}">
        <p14:creationId xmlns:p14="http://schemas.microsoft.com/office/powerpoint/2010/main" val="205262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F1E9454-482C-46DF-B0CB-695260646E19}"/>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What Type of Gardner Are You ?</a:t>
            </a:r>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 </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B3C57AF-2AFA-46C5-9BE4-FB7955B58FA5}"/>
              </a:ext>
            </a:extLst>
          </p:cNvPr>
          <p:cNvSpPr>
            <a:spLocks noGrp="1"/>
          </p:cNvSpPr>
          <p:nvPr>
            <p:ph idx="1"/>
          </p:nvPr>
        </p:nvSpPr>
        <p:spPr>
          <a:xfrm>
            <a:off x="3754906" y="380999"/>
            <a:ext cx="5008094" cy="6179551"/>
          </a:xfrm>
        </p:spPr>
        <p:txBody>
          <a:bodyPr>
            <a:normAutofit lnSpcReduction="10000"/>
          </a:bodyPr>
          <a:lstStyle/>
          <a:p>
            <a:r>
              <a:rPr lang="en-US" dirty="0"/>
              <a:t>New to Gardening </a:t>
            </a:r>
          </a:p>
          <a:p>
            <a:endParaRPr lang="en-US" dirty="0"/>
          </a:p>
          <a:p>
            <a:r>
              <a:rPr lang="en-US" dirty="0"/>
              <a:t>Don’t Have a Green Thumb </a:t>
            </a:r>
          </a:p>
          <a:p>
            <a:endParaRPr lang="en-US" dirty="0"/>
          </a:p>
          <a:p>
            <a:r>
              <a:rPr lang="en-US" dirty="0"/>
              <a:t>Can’t Stand Bugs </a:t>
            </a:r>
          </a:p>
          <a:p>
            <a:endParaRPr lang="en-US" dirty="0"/>
          </a:p>
          <a:p>
            <a:r>
              <a:rPr lang="en-US" dirty="0"/>
              <a:t>New to Texas </a:t>
            </a:r>
          </a:p>
          <a:p>
            <a:endParaRPr lang="en-US" dirty="0"/>
          </a:p>
          <a:p>
            <a:r>
              <a:rPr lang="en-US" dirty="0"/>
              <a:t>Have a Bad Back or Physical Limitations </a:t>
            </a:r>
          </a:p>
          <a:p>
            <a:endParaRPr lang="en-US" dirty="0"/>
          </a:p>
          <a:p>
            <a:endParaRPr lang="en-US" dirty="0"/>
          </a:p>
        </p:txBody>
      </p:sp>
    </p:spTree>
    <p:extLst>
      <p:ext uri="{BB962C8B-B14F-4D97-AF65-F5344CB8AC3E}">
        <p14:creationId xmlns:p14="http://schemas.microsoft.com/office/powerpoint/2010/main" val="100586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b="1" dirty="0"/>
              <a:t>Question: What are the easiest crops for a home vegetable garden?</a:t>
            </a:r>
          </a:p>
          <a:p>
            <a:r>
              <a:rPr lang="en-US" dirty="0"/>
              <a:t> First, start with types your family really likes. It doesn’t matter if they’re easy. If the family hates them, you’re wasting your time, space and effort.</a:t>
            </a:r>
          </a:p>
          <a:p>
            <a:r>
              <a:rPr lang="en-US" dirty="0"/>
              <a:t>Easiest- cabbage, broccoli, radishes, leaf lettuce, potatoes, squash, beans, cucumbers, tomatoes, peppers, okra and southern peas. </a:t>
            </a:r>
          </a:p>
        </p:txBody>
      </p:sp>
    </p:spTree>
    <p:extLst>
      <p:ext uri="{BB962C8B-B14F-4D97-AF65-F5344CB8AC3E}">
        <p14:creationId xmlns:p14="http://schemas.microsoft.com/office/powerpoint/2010/main" val="291946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r>
              <a:rPr lang="en-US" b="1" dirty="0"/>
              <a:t>Question: Is it necessary that I mulch my garden?</a:t>
            </a:r>
          </a:p>
          <a:p>
            <a:r>
              <a:rPr lang="en-US" dirty="0"/>
              <a:t>In Texas- YES</a:t>
            </a:r>
          </a:p>
          <a:p>
            <a:r>
              <a:rPr lang="en-US" dirty="0"/>
              <a:t>It keeps the produce off the soil surface limiting rotting</a:t>
            </a:r>
          </a:p>
          <a:p>
            <a:r>
              <a:rPr lang="en-US" dirty="0"/>
              <a:t>Helps deter insect and disease invasion.</a:t>
            </a:r>
          </a:p>
          <a:p>
            <a:r>
              <a:rPr lang="en-US" dirty="0"/>
              <a:t>Reduces splashing, so your produce is cleaner when you bring it indoors .</a:t>
            </a:r>
          </a:p>
          <a:p>
            <a:r>
              <a:rPr lang="en-US" dirty="0"/>
              <a:t> Limits weed growth</a:t>
            </a:r>
          </a:p>
          <a:p>
            <a:r>
              <a:rPr lang="en-US" dirty="0"/>
              <a:t>Help moderate soil temperature change </a:t>
            </a:r>
          </a:p>
          <a:p>
            <a:r>
              <a:rPr lang="en-US" dirty="0"/>
              <a:t>Lessens water and soil run off . Conserves moisture .</a:t>
            </a:r>
          </a:p>
        </p:txBody>
      </p:sp>
    </p:spTree>
    <p:extLst>
      <p:ext uri="{BB962C8B-B14F-4D97-AF65-F5344CB8AC3E}">
        <p14:creationId xmlns:p14="http://schemas.microsoft.com/office/powerpoint/2010/main" val="227744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a:t>Question: My melon leaves have a white powder on them. Will it hurt the plants?</a:t>
            </a:r>
          </a:p>
          <a:p>
            <a:r>
              <a:rPr lang="en-US" dirty="0"/>
              <a:t>That’s powdery mildew. It can weaken the plants, so, if the problem seems severe, you can use a labeled fungicide. Keep irrigation water off the leaves, and don’t handle the plants while the leaves are wet.</a:t>
            </a:r>
          </a:p>
        </p:txBody>
      </p:sp>
    </p:spTree>
    <p:extLst>
      <p:ext uri="{BB962C8B-B14F-4D97-AF65-F5344CB8AC3E}">
        <p14:creationId xmlns:p14="http://schemas.microsoft.com/office/powerpoint/2010/main" val="7812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Know your Zone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771200"/>
            <a:ext cx="6117245" cy="587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6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Frost Dates </a:t>
            </a:r>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r>
              <a:rPr lang="en-US" dirty="0">
                <a:solidFill>
                  <a:srgbClr val="000000"/>
                </a:solidFill>
              </a:rPr>
              <a:t>Each winter, on average, your risk of frost is from </a:t>
            </a:r>
            <a:r>
              <a:rPr lang="en-US" b="1" dirty="0">
                <a:solidFill>
                  <a:srgbClr val="000000"/>
                </a:solidFill>
              </a:rPr>
              <a:t>November 13 through March 20</a:t>
            </a:r>
            <a:r>
              <a:rPr lang="en-US" dirty="0">
                <a:solidFill>
                  <a:srgbClr val="000000"/>
                </a:solidFill>
              </a:rPr>
              <a:t>.Almost certainly, however, you </a:t>
            </a:r>
            <a:r>
              <a:rPr lang="en-US" b="1" dirty="0">
                <a:solidFill>
                  <a:srgbClr val="000000"/>
                </a:solidFill>
              </a:rPr>
              <a:t>will</a:t>
            </a:r>
            <a:r>
              <a:rPr lang="en-US" dirty="0">
                <a:solidFill>
                  <a:srgbClr val="000000"/>
                </a:solidFill>
              </a:rPr>
              <a:t> receive frost from December 1 through February 28. </a:t>
            </a:r>
          </a:p>
          <a:p>
            <a:r>
              <a:rPr lang="en-US" dirty="0">
                <a:solidFill>
                  <a:srgbClr val="000000"/>
                </a:solidFill>
              </a:rPr>
              <a:t>You are almost guaranteed that you </a:t>
            </a:r>
            <a:r>
              <a:rPr lang="en-US" b="1" dirty="0">
                <a:solidFill>
                  <a:srgbClr val="000000"/>
                </a:solidFill>
              </a:rPr>
              <a:t>will not</a:t>
            </a:r>
            <a:r>
              <a:rPr lang="en-US" dirty="0">
                <a:solidFill>
                  <a:srgbClr val="000000"/>
                </a:solidFill>
              </a:rPr>
              <a:t> get frost from April 10 through October 29.</a:t>
            </a:r>
          </a:p>
          <a:p>
            <a:endParaRPr lang="en-US" dirty="0">
              <a:solidFill>
                <a:srgbClr val="000000"/>
              </a:solidFill>
            </a:endParaRPr>
          </a:p>
          <a:p>
            <a:r>
              <a:rPr lang="en-US" dirty="0">
                <a:solidFill>
                  <a:srgbClr val="000000"/>
                </a:solidFill>
              </a:rPr>
              <a:t>Your frost-free growing season is around 238 days.</a:t>
            </a:r>
            <a:br>
              <a:rPr lang="en-US" dirty="0">
                <a:solidFill>
                  <a:srgbClr val="000000"/>
                </a:solidFill>
              </a:rPr>
            </a:br>
            <a:br>
              <a:rPr lang="en-US" dirty="0">
                <a:solidFill>
                  <a:srgbClr val="000000"/>
                </a:solidFill>
              </a:rPr>
            </a:br>
            <a:br>
              <a:rPr lang="en-US" dirty="0">
                <a:solidFill>
                  <a:srgbClr val="000000"/>
                </a:solidFill>
              </a:rPr>
            </a:br>
            <a:endParaRPr lang="en-US" dirty="0"/>
          </a:p>
        </p:txBody>
      </p:sp>
    </p:spTree>
    <p:extLst>
      <p:ext uri="{BB962C8B-B14F-4D97-AF65-F5344CB8AC3E}">
        <p14:creationId xmlns:p14="http://schemas.microsoft.com/office/powerpoint/2010/main" val="3209683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Fall Vegetables </a:t>
            </a: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a:t>Lettuce (can be finicky) </a:t>
            </a:r>
          </a:p>
          <a:p>
            <a:r>
              <a:rPr lang="en-US" dirty="0"/>
              <a:t>Squash (easy)</a:t>
            </a:r>
          </a:p>
          <a:p>
            <a:r>
              <a:rPr lang="en-US" dirty="0"/>
              <a:t>Broccoli (easy)</a:t>
            </a:r>
          </a:p>
          <a:p>
            <a:r>
              <a:rPr lang="en-US" dirty="0"/>
              <a:t>Swiss Chard (easy)</a:t>
            </a:r>
          </a:p>
          <a:p>
            <a:r>
              <a:rPr lang="en-US" dirty="0"/>
              <a:t>Onions (easy)</a:t>
            </a:r>
          </a:p>
          <a:p>
            <a:r>
              <a:rPr lang="en-US" dirty="0"/>
              <a:t>Garlic (easy)</a:t>
            </a:r>
          </a:p>
          <a:p>
            <a:r>
              <a:rPr lang="en-US" dirty="0"/>
              <a:t>Spinach (intermediate)</a:t>
            </a:r>
          </a:p>
          <a:p>
            <a:r>
              <a:rPr lang="en-US" dirty="0"/>
              <a:t>Cauliflower (intermediate)</a:t>
            </a:r>
          </a:p>
          <a:p>
            <a:r>
              <a:rPr lang="en-US" dirty="0"/>
              <a:t>Cabbage (intermediate)  </a:t>
            </a:r>
          </a:p>
          <a:p>
            <a:r>
              <a:rPr lang="en-US" dirty="0"/>
              <a:t>Beans / Peas (intermediate)   </a:t>
            </a:r>
          </a:p>
        </p:txBody>
      </p:sp>
    </p:spTree>
    <p:extLst>
      <p:ext uri="{BB962C8B-B14F-4D97-AF65-F5344CB8AC3E}">
        <p14:creationId xmlns:p14="http://schemas.microsoft.com/office/powerpoint/2010/main" val="97809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Spring – Summer Vegetables </a:t>
            </a: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a:t>Tomatoes (easy)</a:t>
            </a:r>
          </a:p>
          <a:p>
            <a:r>
              <a:rPr lang="en-US" dirty="0"/>
              <a:t>Peppers (easy)</a:t>
            </a:r>
          </a:p>
          <a:p>
            <a:r>
              <a:rPr lang="en-US" dirty="0"/>
              <a:t>Corn (need space)</a:t>
            </a:r>
          </a:p>
          <a:p>
            <a:r>
              <a:rPr lang="en-US" dirty="0"/>
              <a:t>Potatoes (easy)</a:t>
            </a:r>
          </a:p>
          <a:p>
            <a:r>
              <a:rPr lang="en-US" dirty="0"/>
              <a:t>Herbs (easy)</a:t>
            </a:r>
          </a:p>
          <a:p>
            <a:r>
              <a:rPr lang="en-US" dirty="0"/>
              <a:t>Asparagus (easy, but need permanent space)</a:t>
            </a:r>
          </a:p>
          <a:p>
            <a:r>
              <a:rPr lang="en-US" dirty="0"/>
              <a:t>Onions (easy)</a:t>
            </a:r>
          </a:p>
          <a:p>
            <a:r>
              <a:rPr lang="en-US" dirty="0"/>
              <a:t>Garlic (easy)</a:t>
            </a:r>
          </a:p>
          <a:p>
            <a:r>
              <a:rPr lang="en-US" dirty="0"/>
              <a:t>Melons (need space)</a:t>
            </a:r>
          </a:p>
          <a:p>
            <a:r>
              <a:rPr lang="en-US" dirty="0"/>
              <a:t>Berries (need space)</a:t>
            </a:r>
          </a:p>
          <a:p>
            <a:endParaRPr lang="en-US" dirty="0"/>
          </a:p>
        </p:txBody>
      </p:sp>
    </p:spTree>
    <p:extLst>
      <p:ext uri="{BB962C8B-B14F-4D97-AF65-F5344CB8AC3E}">
        <p14:creationId xmlns:p14="http://schemas.microsoft.com/office/powerpoint/2010/main" val="107836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Preventing Disease </a:t>
            </a:r>
          </a:p>
        </p:txBody>
      </p:sp>
      <p:sp>
        <p:nvSpPr>
          <p:cNvPr id="3" name="Content Placeholder 2"/>
          <p:cNvSpPr>
            <a:spLocks noGrp="1"/>
          </p:cNvSpPr>
          <p:nvPr>
            <p:ph idx="1"/>
          </p:nvPr>
        </p:nvSpPr>
        <p:spPr>
          <a:xfrm>
            <a:off x="228600" y="1143000"/>
            <a:ext cx="8458200" cy="5410200"/>
          </a:xfrm>
        </p:spPr>
        <p:txBody>
          <a:bodyPr>
            <a:normAutofit/>
          </a:bodyPr>
          <a:lstStyle/>
          <a:p>
            <a:pPr marL="742950" indent="-742950">
              <a:buFont typeface="+mj-lt"/>
              <a:buAutoNum type="arabicPeriod"/>
            </a:pPr>
            <a:r>
              <a:rPr lang="en-US" sz="3700" dirty="0"/>
              <a:t>Choose resistant or tolerant varieties.</a:t>
            </a:r>
          </a:p>
          <a:p>
            <a:pPr marL="742950" indent="-742950">
              <a:buFont typeface="+mj-lt"/>
              <a:buAutoNum type="arabicPeriod"/>
            </a:pPr>
            <a:r>
              <a:rPr lang="en-US" sz="3700" dirty="0"/>
              <a:t>Buy treated seed.</a:t>
            </a:r>
          </a:p>
          <a:p>
            <a:pPr marL="742950" indent="-742950">
              <a:buFont typeface="+mj-lt"/>
              <a:buAutoNum type="arabicPeriod"/>
            </a:pPr>
            <a:r>
              <a:rPr lang="en-US" sz="3700" dirty="0"/>
              <a:t>Make sure seeds, transplants, and propagating material are disease-free.</a:t>
            </a:r>
          </a:p>
          <a:p>
            <a:pPr marL="742950" indent="-742950">
              <a:buFont typeface="+mj-lt"/>
              <a:buAutoNum type="arabicPeriod"/>
            </a:pPr>
            <a:r>
              <a:rPr lang="en-US" sz="3700" dirty="0"/>
              <a:t>Choose a sunny, well-drained location</a:t>
            </a:r>
          </a:p>
          <a:p>
            <a:pPr marL="742950" indent="-742950">
              <a:buFont typeface="+mj-lt"/>
              <a:buAutoNum type="arabicPeriod"/>
            </a:pPr>
            <a:r>
              <a:rPr lang="en-US" sz="3700" dirty="0"/>
              <a:t>Improve the soil</a:t>
            </a:r>
          </a:p>
          <a:p>
            <a:pPr marL="742950" indent="-742950">
              <a:buFont typeface="+mj-lt"/>
              <a:buAutoNum type="arabicPeriod"/>
            </a:pPr>
            <a:r>
              <a:rPr lang="en-US" sz="3700" dirty="0"/>
              <a:t>Water plants carefully.</a:t>
            </a:r>
            <a:br>
              <a:rPr lang="en-US" sz="3700" dirty="0"/>
            </a:br>
            <a:endParaRPr lang="en-US" dirty="0"/>
          </a:p>
        </p:txBody>
      </p:sp>
    </p:spTree>
    <p:extLst>
      <p:ext uri="{BB962C8B-B14F-4D97-AF65-F5344CB8AC3E}">
        <p14:creationId xmlns:p14="http://schemas.microsoft.com/office/powerpoint/2010/main" val="247235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Preventing Disease </a:t>
            </a:r>
            <a:endParaRPr lang="en-US" dirty="0"/>
          </a:p>
        </p:txBody>
      </p:sp>
      <p:sp>
        <p:nvSpPr>
          <p:cNvPr id="3" name="Content Placeholder 2"/>
          <p:cNvSpPr>
            <a:spLocks noGrp="1"/>
          </p:cNvSpPr>
          <p:nvPr>
            <p:ph idx="1"/>
          </p:nvPr>
        </p:nvSpPr>
        <p:spPr/>
        <p:txBody>
          <a:bodyPr>
            <a:normAutofit/>
          </a:bodyPr>
          <a:lstStyle/>
          <a:p>
            <a:pPr marL="742950" lvl="0" indent="-742950">
              <a:buFont typeface="+mj-lt"/>
              <a:buAutoNum type="arabicPeriod"/>
            </a:pPr>
            <a:r>
              <a:rPr lang="en-US" sz="3700" dirty="0"/>
              <a:t>Don't over- or under-fertilize</a:t>
            </a:r>
          </a:p>
          <a:p>
            <a:pPr marL="742950" lvl="0" indent="-742950">
              <a:buFont typeface="+mj-lt"/>
              <a:buAutoNum type="arabicPeriod"/>
            </a:pPr>
            <a:r>
              <a:rPr lang="en-US" sz="3700" dirty="0"/>
              <a:t>Space plants to allow air circulation</a:t>
            </a:r>
          </a:p>
          <a:p>
            <a:pPr marL="742950" lvl="0" indent="-742950">
              <a:buFont typeface="+mj-lt"/>
              <a:buAutoNum type="arabicPeriod"/>
            </a:pPr>
            <a:r>
              <a:rPr lang="en-US" sz="3700" dirty="0"/>
              <a:t>Clean up debris</a:t>
            </a:r>
          </a:p>
          <a:p>
            <a:pPr marL="742950" lvl="0" indent="-742950">
              <a:buFont typeface="+mj-lt"/>
              <a:buAutoNum type="arabicPeriod"/>
            </a:pPr>
            <a:r>
              <a:rPr lang="en-US" sz="3700" dirty="0"/>
              <a:t>Rotate crops.</a:t>
            </a:r>
            <a:br>
              <a:rPr lang="en-US" sz="3700" dirty="0"/>
            </a:br>
            <a:endParaRPr lang="en-US" sz="3700" dirty="0"/>
          </a:p>
        </p:txBody>
      </p:sp>
    </p:spTree>
    <p:extLst>
      <p:ext uri="{BB962C8B-B14F-4D97-AF65-F5344CB8AC3E}">
        <p14:creationId xmlns:p14="http://schemas.microsoft.com/office/powerpoint/2010/main" val="395525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b="1" dirty="0"/>
              <a:t>Question: When are vegetable transplants better than planting seeds?</a:t>
            </a:r>
          </a:p>
          <a:p>
            <a:r>
              <a:rPr lang="en-US" dirty="0"/>
              <a:t>Plants that have smaller seeds will often be better as transplants.</a:t>
            </a:r>
          </a:p>
          <a:p>
            <a:r>
              <a:rPr lang="en-US" dirty="0"/>
              <a:t>If the seed is very expensive, you’ll want to use transplants</a:t>
            </a:r>
          </a:p>
          <a:p>
            <a:r>
              <a:rPr lang="en-US" dirty="0"/>
              <a:t>How much patience do you have? Transplants will give you a jump start.</a:t>
            </a:r>
          </a:p>
          <a:p>
            <a:r>
              <a:rPr lang="en-US" dirty="0"/>
              <a:t>Vegetables we most commonly plant from transplants include onions, cabbage, broccoli, cauliflower, Brussels sprouts, tomatoes, peppers, eggplants and sweet potatoes.</a:t>
            </a:r>
          </a:p>
        </p:txBody>
      </p:sp>
    </p:spTree>
    <p:extLst>
      <p:ext uri="{BB962C8B-B14F-4D97-AF65-F5344CB8AC3E}">
        <p14:creationId xmlns:p14="http://schemas.microsoft.com/office/powerpoint/2010/main" val="273892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E9454-482C-46DF-B0CB-695260646E19}"/>
              </a:ext>
            </a:extLst>
          </p:cNvPr>
          <p:cNvSpPr>
            <a:spLocks noGrp="1"/>
          </p:cNvSpPr>
          <p:nvPr>
            <p:ph type="title"/>
          </p:nvPr>
        </p:nvSpPr>
        <p:spPr>
          <a:xfrm>
            <a:off x="505677" y="914400"/>
            <a:ext cx="2743200" cy="2887579"/>
          </a:xfrm>
        </p:spPr>
        <p:txBody>
          <a:bodyPr vert="horz" lIns="91440" tIns="45720" rIns="91440" bIns="45720" rtlCol="0" anchor="b">
            <a:normAutofit fontScale="90000"/>
          </a:bodyPr>
          <a:lstStyle/>
          <a:p>
            <a:pPr>
              <a:lnSpc>
                <a:spcPct val="90000"/>
              </a:lnSpc>
            </a:pPr>
            <a:r>
              <a:rPr lang="en-US" sz="4200" kern="1200" dirty="0">
                <a:solidFill>
                  <a:srgbClr val="FFFFFF"/>
                </a:solidFill>
                <a:latin typeface="+mj-lt"/>
                <a:ea typeface="+mj-ea"/>
                <a:cs typeface="+mj-cs"/>
              </a:rPr>
              <a:t>What Type of Space Do </a:t>
            </a:r>
            <a:r>
              <a:rPr lang="en-US" sz="4200" dirty="0">
                <a:solidFill>
                  <a:srgbClr val="FFFFFF"/>
                </a:solidFill>
              </a:rPr>
              <a:t>You Have? </a:t>
            </a:r>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 </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B3C57AF-2AFA-46C5-9BE4-FB7955B58FA5}"/>
              </a:ext>
            </a:extLst>
          </p:cNvPr>
          <p:cNvSpPr>
            <a:spLocks noGrp="1"/>
          </p:cNvSpPr>
          <p:nvPr>
            <p:ph idx="1"/>
          </p:nvPr>
        </p:nvSpPr>
        <p:spPr>
          <a:xfrm>
            <a:off x="3754905" y="381000"/>
            <a:ext cx="5136431" cy="5867400"/>
          </a:xfrm>
        </p:spPr>
        <p:txBody>
          <a:bodyPr>
            <a:normAutofit/>
          </a:bodyPr>
          <a:lstStyle/>
          <a:p>
            <a:pPr>
              <a:lnSpc>
                <a:spcPct val="150000"/>
              </a:lnSpc>
            </a:pPr>
            <a:r>
              <a:rPr lang="en-US" dirty="0"/>
              <a:t>Small Yard </a:t>
            </a:r>
          </a:p>
          <a:p>
            <a:pPr>
              <a:lnSpc>
                <a:spcPct val="150000"/>
              </a:lnSpc>
            </a:pPr>
            <a:r>
              <a:rPr lang="en-US" dirty="0"/>
              <a:t>No Yard  </a:t>
            </a:r>
          </a:p>
          <a:p>
            <a:pPr>
              <a:lnSpc>
                <a:spcPct val="150000"/>
              </a:lnSpc>
            </a:pPr>
            <a:r>
              <a:rPr lang="en-US" dirty="0"/>
              <a:t>Lots of Concrete </a:t>
            </a:r>
          </a:p>
          <a:p>
            <a:pPr>
              <a:lnSpc>
                <a:spcPct val="150000"/>
              </a:lnSpc>
            </a:pPr>
            <a:r>
              <a:rPr lang="en-US" dirty="0"/>
              <a:t>Lots of Shade – Minimal Sun </a:t>
            </a:r>
          </a:p>
          <a:p>
            <a:pPr>
              <a:lnSpc>
                <a:spcPct val="150000"/>
              </a:lnSpc>
            </a:pPr>
            <a:r>
              <a:rPr lang="en-US" dirty="0"/>
              <a:t>All Day Sun </a:t>
            </a:r>
          </a:p>
          <a:p>
            <a:pPr>
              <a:lnSpc>
                <a:spcPct val="150000"/>
              </a:lnSpc>
            </a:pPr>
            <a:r>
              <a:rPr lang="en-US" dirty="0"/>
              <a:t>Rent</a:t>
            </a:r>
          </a:p>
          <a:p>
            <a:endParaRPr lang="en-US" dirty="0"/>
          </a:p>
        </p:txBody>
      </p:sp>
    </p:spTree>
    <p:extLst>
      <p:ext uri="{BB962C8B-B14F-4D97-AF65-F5344CB8AC3E}">
        <p14:creationId xmlns:p14="http://schemas.microsoft.com/office/powerpoint/2010/main" val="3819008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a:t>Question: Can I grow head lettuce successfully in Texas?</a:t>
            </a:r>
          </a:p>
          <a:p>
            <a:r>
              <a:rPr lang="en-US" dirty="0"/>
              <a:t>Not easily. You’re much better off planting leaf types. Use several varieties of green- and red-leafed lettuce for an extended season and for the prettiest salads.</a:t>
            </a:r>
          </a:p>
        </p:txBody>
      </p:sp>
    </p:spTree>
    <p:extLst>
      <p:ext uri="{BB962C8B-B14F-4D97-AF65-F5344CB8AC3E}">
        <p14:creationId xmlns:p14="http://schemas.microsoft.com/office/powerpoint/2010/main" val="2684215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b="1" dirty="0"/>
              <a:t>Question: My lettuce isn’t sweet, but very bitter. What causes that?</a:t>
            </a:r>
          </a:p>
          <a:p>
            <a:r>
              <a:rPr lang="en-US" dirty="0"/>
              <a:t>Hot, dry weather will cause lettuce to be bitter. </a:t>
            </a:r>
          </a:p>
          <a:p>
            <a:r>
              <a:rPr lang="en-US" dirty="0"/>
              <a:t>If you plant the seeds too late in the spring, the plants will mature too late. </a:t>
            </a:r>
          </a:p>
          <a:p>
            <a:r>
              <a:rPr lang="en-US" dirty="0"/>
              <a:t>If you cut several harvests of lettuce, then leave the plants in the garden too long, they’ll get tough and strong-flavored.</a:t>
            </a:r>
          </a:p>
          <a:p>
            <a:r>
              <a:rPr lang="en-US" dirty="0"/>
              <a:t>Fall lettuce often has a sweeter flavor, since the leaves are growing during more favorable temperatures.</a:t>
            </a:r>
          </a:p>
        </p:txBody>
      </p:sp>
    </p:spTree>
    <p:extLst>
      <p:ext uri="{BB962C8B-B14F-4D97-AF65-F5344CB8AC3E}">
        <p14:creationId xmlns:p14="http://schemas.microsoft.com/office/powerpoint/2010/main" val="356135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10000"/>
          </a:bodyPr>
          <a:lstStyle/>
          <a:p>
            <a:r>
              <a:rPr lang="en-US" b="1" dirty="0"/>
              <a:t>Question: I’m growing the recommended varieties of tomatoes, but even they aren’t setting fruit. What gives?</a:t>
            </a:r>
          </a:p>
          <a:p>
            <a:r>
              <a:rPr lang="en-US" dirty="0"/>
              <a:t>Assuming they’re in full sunlight and are producing flowers, then they probably aren’t getting pollinated. </a:t>
            </a:r>
          </a:p>
          <a:p>
            <a:r>
              <a:rPr lang="en-US" dirty="0"/>
              <a:t>Tomato flowers are self-pollinating, and it’s the action of the wind that vibrates the pollen loose within the flowers. </a:t>
            </a:r>
          </a:p>
          <a:p>
            <a:r>
              <a:rPr lang="en-US" dirty="0"/>
              <a:t>If you’re growing your tomatoes in a sheltered area, and if they’re not exposed to much wind motion, you may have to thump the flower clusters with your finger every couple of days to ensure good pollination.</a:t>
            </a:r>
          </a:p>
        </p:txBody>
      </p:sp>
    </p:spTree>
    <p:extLst>
      <p:ext uri="{BB962C8B-B14F-4D97-AF65-F5344CB8AC3E}">
        <p14:creationId xmlns:p14="http://schemas.microsoft.com/office/powerpoint/2010/main" val="154885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b="1" dirty="0"/>
              <a:t>Question: My squash plants’ leaves are tan and dead. It started with the bottom leaves.</a:t>
            </a:r>
          </a:p>
          <a:p>
            <a:r>
              <a:rPr lang="en-US" dirty="0"/>
              <a:t>That sounds like spider mite damage. </a:t>
            </a:r>
          </a:p>
          <a:p>
            <a:r>
              <a:rPr lang="en-US" dirty="0"/>
              <a:t>They will cause tiny tan specks all over the leaves, usually showing up in late May and June. </a:t>
            </a:r>
          </a:p>
          <a:p>
            <a:r>
              <a:rPr lang="en-US" dirty="0"/>
              <a:t>Spider mites are the most damaging vegetable garden pests that we have. </a:t>
            </a:r>
          </a:p>
          <a:p>
            <a:r>
              <a:rPr lang="en-US" dirty="0"/>
              <a:t>As the problem gets worse the leaves eventually turn brown and crisp. </a:t>
            </a:r>
          </a:p>
          <a:p>
            <a:r>
              <a:rPr lang="en-US" dirty="0"/>
              <a:t>Control them as soon as you see the first mottling by spraying with a labeled insecticide.</a:t>
            </a:r>
          </a:p>
        </p:txBody>
      </p:sp>
    </p:spTree>
    <p:extLst>
      <p:ext uri="{BB962C8B-B14F-4D97-AF65-F5344CB8AC3E}">
        <p14:creationId xmlns:p14="http://schemas.microsoft.com/office/powerpoint/2010/main" val="106137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562600"/>
          </a:xfrm>
        </p:spPr>
        <p:txBody>
          <a:bodyPr>
            <a:normAutofit lnSpcReduction="10000"/>
          </a:bodyPr>
          <a:lstStyle/>
          <a:p>
            <a:r>
              <a:rPr lang="en-US" b="1" dirty="0"/>
              <a:t>Question: How well will I do growing watermelons in a home garden? </a:t>
            </a:r>
          </a:p>
          <a:p>
            <a:r>
              <a:rPr lang="en-US" dirty="0"/>
              <a:t>Watermelons take large amounts of garden space, often as much as 100 square feet per plant. Grow them only if you can give them that room to grow.</a:t>
            </a:r>
          </a:p>
          <a:p>
            <a:r>
              <a:rPr lang="en-US" dirty="0"/>
              <a:t> Plant them a week or two after the last killing freeze date for your area. </a:t>
            </a:r>
          </a:p>
          <a:p>
            <a:r>
              <a:rPr lang="en-US" dirty="0"/>
              <a:t>Watermelons are not as productive in fall gardens. They really prefer the hot days of early summer.</a:t>
            </a:r>
          </a:p>
        </p:txBody>
      </p:sp>
    </p:spTree>
    <p:extLst>
      <p:ext uri="{BB962C8B-B14F-4D97-AF65-F5344CB8AC3E}">
        <p14:creationId xmlns:p14="http://schemas.microsoft.com/office/powerpoint/2010/main" val="2728698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b="1" dirty="0"/>
              <a:t>Question: Why are my tomato plants’ leaves turning yellow from the ground upward?</a:t>
            </a:r>
          </a:p>
          <a:p>
            <a:r>
              <a:rPr lang="en-US" dirty="0"/>
              <a:t>When the leaves develop yellow thumbprint-sized blotches it’s a fungal disease called early blight.</a:t>
            </a:r>
          </a:p>
          <a:p>
            <a:r>
              <a:rPr lang="en-US" dirty="0"/>
              <a:t>Apply a general-purpose fungicide that is labeled for tomatoes. </a:t>
            </a:r>
          </a:p>
          <a:p>
            <a:r>
              <a:rPr lang="en-US" dirty="0"/>
              <a:t>Spray at first evidence of the disease, generally in late May in South Texas and early June in North Texas.</a:t>
            </a:r>
          </a:p>
        </p:txBody>
      </p:sp>
    </p:spTree>
    <p:extLst>
      <p:ext uri="{BB962C8B-B14F-4D97-AF65-F5344CB8AC3E}">
        <p14:creationId xmlns:p14="http://schemas.microsoft.com/office/powerpoint/2010/main" val="3761752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r>
              <a:rPr lang="en-US" b="1" dirty="0"/>
              <a:t>Question: When should I plant my tomatoes?</a:t>
            </a:r>
          </a:p>
          <a:p>
            <a:r>
              <a:rPr lang="en-US" dirty="0"/>
              <a:t>This is where most folks fall down on the job. Spring tomatoes should be planted around the date of the last killing frost. </a:t>
            </a:r>
          </a:p>
          <a:p>
            <a:r>
              <a:rPr lang="en-US" dirty="0"/>
              <a:t>Earlier plantings often get frozen, and later plantings run into the summer heat. You have a 2- or 3-week window in most of Texas. </a:t>
            </a:r>
          </a:p>
          <a:p>
            <a:r>
              <a:rPr lang="en-US" dirty="0"/>
              <a:t>Fall plantings need to be timed back from the first expected frost. Allow 4-1/2 months from planting until the average first frost date - late June in North Texas.</a:t>
            </a:r>
          </a:p>
          <a:p>
            <a:r>
              <a:rPr lang="en-US" dirty="0"/>
              <a:t> The fall crop will be the better crop, so don’t miss the opportunity. Those fruit will ripen without all the traditional problems of the spring tomato planting.</a:t>
            </a:r>
          </a:p>
        </p:txBody>
      </p:sp>
    </p:spTree>
    <p:extLst>
      <p:ext uri="{BB962C8B-B14F-4D97-AF65-F5344CB8AC3E}">
        <p14:creationId xmlns:p14="http://schemas.microsoft.com/office/powerpoint/2010/main" val="2298695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b="1" dirty="0"/>
              <a:t>Question: Nursery tomato transplants that are available are often too tall and lanky. Can they still be used? Also, is it better to buy tough transplants that have been grown in cooler weather outdoors, or the more succulent, vigorous-looking ones I find in greenhouses?</a:t>
            </a:r>
          </a:p>
          <a:p>
            <a:r>
              <a:rPr lang="en-US" dirty="0"/>
              <a:t>You can use those tall transplants, but lay them angled on their sides in trenches in the garden. They will form roots all along their stems.</a:t>
            </a:r>
          </a:p>
          <a:p>
            <a:r>
              <a:rPr lang="en-US" dirty="0"/>
              <a:t>Always buy the toughened transplants. They’ll re-establish much more quickly than the succulent plants that may suffer wind burn or sunscald when they get introduced to the realities of Texas weather.</a:t>
            </a:r>
          </a:p>
        </p:txBody>
      </p:sp>
    </p:spTree>
    <p:extLst>
      <p:ext uri="{BB962C8B-B14F-4D97-AF65-F5344CB8AC3E}">
        <p14:creationId xmlns:p14="http://schemas.microsoft.com/office/powerpoint/2010/main" val="348293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b="1" dirty="0"/>
              <a:t>Question: My tomato plants’ leaves are cupped and rolled. Is that a disease? There are no other symptoms, and they seem to keep producing fruit.</a:t>
            </a:r>
          </a:p>
          <a:p>
            <a:r>
              <a:rPr lang="en-US" dirty="0"/>
              <a:t>When the temperatures climb above 90 degrees in late May and June, tomato plants respond by rolling their leaves. It makes the plants look odd, but it does nothing to the fruit that is on the plants. It will usually start with the bottom leaves.</a:t>
            </a:r>
          </a:p>
          <a:p>
            <a:r>
              <a:rPr lang="en-US" dirty="0"/>
              <a:t>Some tomato varieties will drop their blossoms and not set when its over 90 degrees</a:t>
            </a:r>
          </a:p>
        </p:txBody>
      </p:sp>
    </p:spTree>
    <p:extLst>
      <p:ext uri="{BB962C8B-B14F-4D97-AF65-F5344CB8AC3E}">
        <p14:creationId xmlns:p14="http://schemas.microsoft.com/office/powerpoint/2010/main" val="2874749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b="1" dirty="0"/>
              <a:t>Question: Can I plant tomatoes in containers and hope to expect any good production? Are some varieties better than others? What size of container should I use, and what type of potting soil?</a:t>
            </a:r>
          </a:p>
          <a:p>
            <a:r>
              <a:rPr lang="en-US" dirty="0"/>
              <a:t>Tomatoes are very well adapted to container gardens. Use at least a 5-gallon, preferably a 7- or 10-gallon container and a loose, highly organic potting soil (no native soil, please).</a:t>
            </a:r>
          </a:p>
          <a:p>
            <a:r>
              <a:rPr lang="en-US" dirty="0"/>
              <a:t>If possible, use “determinate” varieties. They grow to a manageable height, then quit getting any taller. You’ll still want a cage for support.</a:t>
            </a:r>
          </a:p>
        </p:txBody>
      </p:sp>
    </p:spTree>
    <p:extLst>
      <p:ext uri="{BB962C8B-B14F-4D97-AF65-F5344CB8AC3E}">
        <p14:creationId xmlns:p14="http://schemas.microsoft.com/office/powerpoint/2010/main" val="81963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building with a green plant&#10;&#10;Description generated with very high confidence">
            <a:extLst>
              <a:ext uri="{FF2B5EF4-FFF2-40B4-BE49-F238E27FC236}">
                <a16:creationId xmlns:a16="http://schemas.microsoft.com/office/drawing/2014/main" id="{4F662520-3093-43DB-A27D-F2171CCEAE3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9143980" cy="6857990"/>
          </a:xfrm>
          <a:prstGeom prst="rect">
            <a:avLst/>
          </a:prstGeom>
        </p:spPr>
      </p:pic>
      <p:sp>
        <p:nvSpPr>
          <p:cNvPr id="6" name="TextBox 5">
            <a:extLst>
              <a:ext uri="{FF2B5EF4-FFF2-40B4-BE49-F238E27FC236}">
                <a16:creationId xmlns:a16="http://schemas.microsoft.com/office/drawing/2014/main" id="{DD2DAFC6-BB30-4362-AAEC-5D582C9D09CC}"/>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canadianveggie/58143160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88594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b="1" dirty="0"/>
              <a:t>Question: Can I use potatoes from the grocery store as my starts?</a:t>
            </a:r>
          </a:p>
          <a:p>
            <a:r>
              <a:rPr lang="en-US" dirty="0"/>
              <a:t>Answer: Buy only certified “seed” potatoes from nurseries and farm stores. These are intended for garden planting and have not been treated with chemicals to retard sprouting. Cut the seed potatoes into several sections, each with at least one “eye.” That will become the growing stem of the new plant.</a:t>
            </a:r>
          </a:p>
        </p:txBody>
      </p:sp>
    </p:spTree>
    <p:extLst>
      <p:ext uri="{BB962C8B-B14F-4D97-AF65-F5344CB8AC3E}">
        <p14:creationId xmlns:p14="http://schemas.microsoft.com/office/powerpoint/2010/main" val="3293791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Dirt</a:t>
            </a:r>
          </a:p>
        </p:txBody>
      </p:sp>
      <p:pic>
        <p:nvPicPr>
          <p:cNvPr id="2051" name="Picture 3" descr="C:\Users\Nielsen\AppData\Local\Microsoft\Windows\INetCache\IE\5OPGS5QG\dirt_pi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80" y="1600200"/>
            <a:ext cx="323757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25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Healthy Soil</a:t>
            </a:r>
          </a:p>
        </p:txBody>
      </p:sp>
      <p:sp>
        <p:nvSpPr>
          <p:cNvPr id="3" name="Content Placeholder 2"/>
          <p:cNvSpPr>
            <a:spLocks noGrp="1"/>
          </p:cNvSpPr>
          <p:nvPr>
            <p:ph idx="1"/>
          </p:nvPr>
        </p:nvSpPr>
        <p:spPr>
          <a:xfrm>
            <a:off x="381000" y="1295400"/>
            <a:ext cx="8229600" cy="5029200"/>
          </a:xfrm>
        </p:spPr>
        <p:txBody>
          <a:bodyPr>
            <a:noAutofit/>
          </a:bodyPr>
          <a:lstStyle/>
          <a:p>
            <a:r>
              <a:rPr lang="en-US" sz="2400" dirty="0"/>
              <a:t>Soil is composed of weathered rock and organic matter, water and air. But the hidden "magic" in a healthy soil is the organisms—small animals, worms, insects and microbes—that flourish when the other soil elements are in balance. </a:t>
            </a:r>
          </a:p>
          <a:p>
            <a:r>
              <a:rPr lang="en-US" sz="2400" b="1" dirty="0"/>
              <a:t>Minerals.</a:t>
            </a:r>
            <a:r>
              <a:rPr lang="en-US" sz="2400" dirty="0"/>
              <a:t>. </a:t>
            </a:r>
          </a:p>
          <a:p>
            <a:pPr lvl="1"/>
            <a:r>
              <a:rPr lang="en-US" sz="2000" dirty="0"/>
              <a:t>Soil type is generally classified by the size of these inorganic soil particles: sand (large particles), silt (medium-sized particles) or clay (very small particles). The proportion of sand, silt and clay particles determines the texture of your soil and affects drainage and nutrient availability, which in turn influence how well your plants will grow. </a:t>
            </a:r>
          </a:p>
          <a:p>
            <a:endParaRPr lang="en-US" sz="2400" dirty="0"/>
          </a:p>
        </p:txBody>
      </p:sp>
    </p:spTree>
    <p:extLst>
      <p:ext uri="{BB962C8B-B14F-4D97-AF65-F5344CB8AC3E}">
        <p14:creationId xmlns:p14="http://schemas.microsoft.com/office/powerpoint/2010/main" val="387491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soil mixture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Raised beds and containers</a:t>
            </a:r>
          </a:p>
          <a:p>
            <a:r>
              <a:rPr lang="en-US" dirty="0"/>
              <a:t>Mixture of  </a:t>
            </a:r>
            <a:r>
              <a:rPr lang="en-US" b="1" dirty="0"/>
              <a:t>50% screened topsoil and 50% high-quality compost</a:t>
            </a:r>
            <a:r>
              <a:rPr lang="en-US" dirty="0"/>
              <a:t>.  These two ingredients should be mixed together well (not layered</a:t>
            </a:r>
          </a:p>
          <a:p>
            <a:r>
              <a:rPr lang="en-US" dirty="0"/>
              <a:t>Mel’s Mix is (by volume) </a:t>
            </a:r>
            <a:r>
              <a:rPr lang="en-US" b="1" dirty="0"/>
              <a:t>1/3 coarse horticultural vermiculite, 1/3 peat moss, and 1/3 blended compost</a:t>
            </a:r>
            <a:r>
              <a:rPr lang="en-US" dirty="0"/>
              <a:t>.</a:t>
            </a:r>
          </a:p>
          <a:p>
            <a:endParaRPr lang="en-US" dirty="0"/>
          </a:p>
        </p:txBody>
      </p:sp>
    </p:spTree>
    <p:extLst>
      <p:ext uri="{BB962C8B-B14F-4D97-AF65-F5344CB8AC3E}">
        <p14:creationId xmlns:p14="http://schemas.microsoft.com/office/powerpoint/2010/main" val="2382635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Mulch </a:t>
            </a: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Cedar Mulch </a:t>
            </a:r>
          </a:p>
          <a:p>
            <a:pPr lvl="1"/>
            <a:r>
              <a:rPr lang="en-US" dirty="0"/>
              <a:t>1 to 2 inches </a:t>
            </a:r>
          </a:p>
          <a:p>
            <a:r>
              <a:rPr lang="en-US" dirty="0"/>
              <a:t>Wood Barks</a:t>
            </a:r>
          </a:p>
          <a:p>
            <a:pPr marL="514350" lvl="1" indent="0">
              <a:buNone/>
            </a:pPr>
            <a:endParaRPr lang="en-US" dirty="0"/>
          </a:p>
          <a:p>
            <a:pPr marL="571500" indent="-457200"/>
            <a:r>
              <a:rPr lang="en-US" sz="3600" dirty="0"/>
              <a:t>Other types</a:t>
            </a:r>
            <a:r>
              <a:rPr lang="en-US" dirty="0"/>
              <a:t> </a:t>
            </a:r>
          </a:p>
          <a:p>
            <a:pPr lvl="1"/>
            <a:r>
              <a:rPr lang="en-US" dirty="0"/>
              <a:t>	Peat Moss</a:t>
            </a:r>
          </a:p>
          <a:p>
            <a:pPr lvl="1"/>
            <a:r>
              <a:rPr lang="en-US" dirty="0"/>
              <a:t>	Leaves</a:t>
            </a:r>
          </a:p>
          <a:p>
            <a:pPr lvl="1"/>
            <a:r>
              <a:rPr lang="en-US" dirty="0"/>
              <a:t>	Grass Cuttings</a:t>
            </a:r>
          </a:p>
          <a:p>
            <a:pPr lvl="1"/>
            <a:r>
              <a:rPr lang="en-US" dirty="0"/>
              <a:t>	Biodegradable covers or sheets  </a:t>
            </a:r>
          </a:p>
          <a:p>
            <a:pPr lvl="1"/>
            <a:endParaRPr lang="en-US" dirty="0"/>
          </a:p>
        </p:txBody>
      </p:sp>
    </p:spTree>
    <p:extLst>
      <p:ext uri="{BB962C8B-B14F-4D97-AF65-F5344CB8AC3E}">
        <p14:creationId xmlns:p14="http://schemas.microsoft.com/office/powerpoint/2010/main" val="35387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D13FA-9514-4273-9A24-D112019784FA}"/>
              </a:ext>
            </a:extLst>
          </p:cNvPr>
          <p:cNvSpPr>
            <a:spLocks noGrp="1"/>
          </p:cNvSpPr>
          <p:nvPr>
            <p:ph type="title"/>
          </p:nvPr>
        </p:nvSpPr>
        <p:spPr>
          <a:xfrm>
            <a:off x="3531267" y="3812954"/>
            <a:ext cx="5123048" cy="987645"/>
          </a:xfrm>
        </p:spPr>
        <p:txBody>
          <a:bodyPr vert="horz" lIns="91440" tIns="45720" rIns="91440" bIns="45720" rtlCol="0" anchor="b">
            <a:normAutofit/>
          </a:bodyPr>
          <a:lstStyle/>
          <a:p>
            <a:pPr algn="l">
              <a:lnSpc>
                <a:spcPct val="90000"/>
              </a:lnSpc>
            </a:pPr>
            <a:r>
              <a:rPr lang="en-US" sz="4200" kern="1200" dirty="0">
                <a:solidFill>
                  <a:srgbClr val="FFFFFF"/>
                </a:solidFill>
                <a:latin typeface="+mj-lt"/>
                <a:ea typeface="+mj-ea"/>
                <a:cs typeface="+mj-cs"/>
              </a:rPr>
              <a:t>Window Sill Gardening </a:t>
            </a:r>
          </a:p>
        </p:txBody>
      </p:sp>
      <p:cxnSp>
        <p:nvCxnSpPr>
          <p:cNvPr id="16" name="Straight Connector 15">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1E5BA50-B790-49F3-9B49-E88823CAFAC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188" r="30154" b="-1"/>
          <a:stretch/>
        </p:blipFill>
        <p:spPr>
          <a:xfrm>
            <a:off x="238226" y="321733"/>
            <a:ext cx="3120339" cy="6214534"/>
          </a:xfrm>
          <a:prstGeom prst="rect">
            <a:avLst/>
          </a:prstGeom>
        </p:spPr>
      </p:pic>
      <p:pic>
        <p:nvPicPr>
          <p:cNvPr id="8" name="Picture 7">
            <a:extLst>
              <a:ext uri="{FF2B5EF4-FFF2-40B4-BE49-F238E27FC236}">
                <a16:creationId xmlns:a16="http://schemas.microsoft.com/office/drawing/2014/main" id="{4D10D6F4-400E-40E9-A8E0-410819F0B28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480" r="17046" b="-1"/>
          <a:stretch/>
        </p:blipFill>
        <p:spPr>
          <a:xfrm>
            <a:off x="3490722" y="299363"/>
            <a:ext cx="5412813" cy="3008188"/>
          </a:xfrm>
          <a:prstGeom prst="rect">
            <a:avLst/>
          </a:prstGeom>
        </p:spPr>
      </p:pic>
      <p:sp>
        <p:nvSpPr>
          <p:cNvPr id="6" name="TextBox 5">
            <a:extLst>
              <a:ext uri="{FF2B5EF4-FFF2-40B4-BE49-F238E27FC236}">
                <a16:creationId xmlns:a16="http://schemas.microsoft.com/office/drawing/2014/main" id="{1E79C12D-C8C7-4E1C-8487-58DDD64A5596}"/>
              </a:ext>
            </a:extLst>
          </p:cNvPr>
          <p:cNvSpPr txBox="1"/>
          <p:nvPr/>
        </p:nvSpPr>
        <p:spPr>
          <a:xfrm>
            <a:off x="899237" y="6336212"/>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ythoughtsnmusings.blogspot.com/2013/09/kshemas-7-quick-takes-friday-volume-15.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4C9032C5-1B16-4C2B-845C-7C7B930FC857}"/>
              </a:ext>
            </a:extLst>
          </p:cNvPr>
          <p:cNvSpPr txBox="1"/>
          <p:nvPr/>
        </p:nvSpPr>
        <p:spPr>
          <a:xfrm>
            <a:off x="6444208" y="310749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lickr.com/photos/aqua-marina/543871553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8966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E4FEB-FFAC-429C-AE46-CDA175B45255}"/>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4700" dirty="0">
                <a:solidFill>
                  <a:srgbClr val="FFFFFF"/>
                </a:solidFill>
              </a:rPr>
              <a:t>Back Yard Garden </a:t>
            </a:r>
          </a:p>
        </p:txBody>
      </p:sp>
      <p:pic>
        <p:nvPicPr>
          <p:cNvPr id="8" name="Picture 7">
            <a:extLst>
              <a:ext uri="{FF2B5EF4-FFF2-40B4-BE49-F238E27FC236}">
                <a16:creationId xmlns:a16="http://schemas.microsoft.com/office/drawing/2014/main" id="{03E7CD9B-476B-415C-9742-017455860C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0030" y="380198"/>
            <a:ext cx="4091937" cy="3963201"/>
          </a:xfrm>
          <a:prstGeom prst="rect">
            <a:avLst/>
          </a:prstGeom>
        </p:spPr>
      </p:pic>
      <p:pic>
        <p:nvPicPr>
          <p:cNvPr id="5" name="Content Placeholder 4">
            <a:extLst>
              <a:ext uri="{FF2B5EF4-FFF2-40B4-BE49-F238E27FC236}">
                <a16:creationId xmlns:a16="http://schemas.microsoft.com/office/drawing/2014/main" id="{F3B1359E-33C1-4430-8888-8CBA1BA56973}"/>
              </a:ext>
            </a:extLst>
          </p:cNvPr>
          <p:cNvPicPr>
            <a:picLocks noGrp="1" noChangeAspect="1"/>
          </p:cNvPicPr>
          <p:nvPr>
            <p:ph idx="1"/>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2032" y="477749"/>
            <a:ext cx="4091938" cy="3865650"/>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7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40E5-2CA1-4C16-B827-CC53F26CD5E6}"/>
              </a:ext>
            </a:extLst>
          </p:cNvPr>
          <p:cNvSpPr>
            <a:spLocks noGrp="1"/>
          </p:cNvSpPr>
          <p:nvPr>
            <p:ph type="title"/>
          </p:nvPr>
        </p:nvSpPr>
        <p:spPr>
          <a:xfrm>
            <a:off x="530258" y="4502330"/>
            <a:ext cx="8074057" cy="1207269"/>
          </a:xfrm>
        </p:spPr>
        <p:txBody>
          <a:bodyPr vert="horz" lIns="91440" tIns="45720" rIns="91440" bIns="45720" rtlCol="0" anchor="b">
            <a:normAutofit/>
          </a:bodyPr>
          <a:lstStyle/>
          <a:p>
            <a:pPr>
              <a:lnSpc>
                <a:spcPct val="90000"/>
              </a:lnSpc>
            </a:pPr>
            <a:r>
              <a:rPr lang="en-US" sz="4200"/>
              <a:t>Looking to Make it a Family Event </a:t>
            </a:r>
          </a:p>
        </p:txBody>
      </p:sp>
      <p:pic>
        <p:nvPicPr>
          <p:cNvPr id="6" name="Content Placeholder 5" descr="A group of people in a garden&#10;&#10;Description generated with very high confidence">
            <a:extLst>
              <a:ext uri="{FF2B5EF4-FFF2-40B4-BE49-F238E27FC236}">
                <a16:creationId xmlns:a16="http://schemas.microsoft.com/office/drawing/2014/main" id="{FB8A3082-2669-4935-B1C8-3656C43E336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1300" y="952572"/>
            <a:ext cx="4094112" cy="2722584"/>
          </a:xfrm>
          <a:prstGeom prst="rect">
            <a:avLst/>
          </a:prstGeom>
        </p:spPr>
      </p:pic>
      <p:cxnSp>
        <p:nvCxnSpPr>
          <p:cNvPr id="12" name="Straight Connector 11">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4" descr="A group of people in a garden&#10;&#10;Description generated with very high confidence">
            <a:extLst>
              <a:ext uri="{FF2B5EF4-FFF2-40B4-BE49-F238E27FC236}">
                <a16:creationId xmlns:a16="http://schemas.microsoft.com/office/drawing/2014/main" id="{627D5E27-5B7C-4A76-AF64-DF07E25DA2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8342" y="321735"/>
            <a:ext cx="3954599" cy="3984259"/>
          </a:xfrm>
          <a:prstGeom prst="rect">
            <a:avLst/>
          </a:prstGeom>
        </p:spPr>
      </p:pic>
    </p:spTree>
    <p:extLst>
      <p:ext uri="{BB962C8B-B14F-4D97-AF65-F5344CB8AC3E}">
        <p14:creationId xmlns:p14="http://schemas.microsoft.com/office/powerpoint/2010/main" val="341233132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D039B5B4-5FBF-409F-A120-1C3A0BD1BF3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00" r="-1" b="-1"/>
          <a:stretch/>
        </p:blipFill>
        <p:spPr>
          <a:xfrm>
            <a:off x="20" y="-2008"/>
            <a:ext cx="9143980" cy="6857990"/>
          </a:xfrm>
          <a:prstGeom prst="rect">
            <a:avLst/>
          </a:prstGeom>
        </p:spPr>
      </p:pic>
      <p:sp>
        <p:nvSpPr>
          <p:cNvPr id="14" name="Freeform: Shape 1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CCF1B0EE-6784-492C-B757-14DAD4BD9721}"/>
              </a:ext>
            </a:extLst>
          </p:cNvPr>
          <p:cNvSpPr>
            <a:spLocks noGrp="1"/>
          </p:cNvSpPr>
          <p:nvPr>
            <p:ph idx="1"/>
          </p:nvPr>
        </p:nvSpPr>
        <p:spPr>
          <a:xfrm>
            <a:off x="5638799" y="685800"/>
            <a:ext cx="3123955" cy="3842658"/>
          </a:xfrm>
        </p:spPr>
        <p:txBody>
          <a:bodyPr anchor="t">
            <a:normAutofit/>
          </a:bodyPr>
          <a:lstStyle/>
          <a:p>
            <a:r>
              <a:rPr lang="en-US" dirty="0"/>
              <a:t>As an Individual</a:t>
            </a:r>
          </a:p>
          <a:p>
            <a:r>
              <a:rPr lang="en-US" dirty="0"/>
              <a:t>In a Community Setting </a:t>
            </a:r>
          </a:p>
        </p:txBody>
      </p:sp>
      <p:sp>
        <p:nvSpPr>
          <p:cNvPr id="6" name="TextBox 5">
            <a:extLst>
              <a:ext uri="{FF2B5EF4-FFF2-40B4-BE49-F238E27FC236}">
                <a16:creationId xmlns:a16="http://schemas.microsoft.com/office/drawing/2014/main" id="{9CABC384-CEAF-44D6-B1D0-5668875B70A8}"/>
              </a:ext>
            </a:extLst>
          </p:cNvPr>
          <p:cNvSpPr txBox="1"/>
          <p:nvPr/>
        </p:nvSpPr>
        <p:spPr>
          <a:xfrm>
            <a:off x="6703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ccessiblegardens.org/home-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52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33404-A1AC-42D7-9C47-16E8EF817DF3}"/>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4700" dirty="0">
                <a:solidFill>
                  <a:srgbClr val="FFFFFF"/>
                </a:solidFill>
              </a:rPr>
              <a:t>Summer Garden </a:t>
            </a:r>
          </a:p>
        </p:txBody>
      </p:sp>
      <p:pic>
        <p:nvPicPr>
          <p:cNvPr id="7" name="Picture 6">
            <a:extLst>
              <a:ext uri="{FF2B5EF4-FFF2-40B4-BE49-F238E27FC236}">
                <a16:creationId xmlns:a16="http://schemas.microsoft.com/office/drawing/2014/main" id="{D519F905-A758-469E-AF2C-D726100E9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8170" y="1021946"/>
            <a:ext cx="3425608" cy="2569206"/>
          </a:xfrm>
          <a:prstGeom prst="rect">
            <a:avLst/>
          </a:prstGeom>
        </p:spPr>
      </p:pic>
      <p:pic>
        <p:nvPicPr>
          <p:cNvPr id="13" name="Content Placeholder 12">
            <a:extLst>
              <a:ext uri="{FF2B5EF4-FFF2-40B4-BE49-F238E27FC236}">
                <a16:creationId xmlns:a16="http://schemas.microsoft.com/office/drawing/2014/main" id="{383812F9-C371-4343-A33F-9E6DA033B5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860130" y="1019053"/>
            <a:ext cx="3433324" cy="2574993"/>
          </a:xfrm>
          <a:prstGeom prst="rect">
            <a:avLst/>
          </a:prstGeom>
        </p:spPr>
      </p:pic>
      <p:cxnSp>
        <p:nvCxnSpPr>
          <p:cNvPr id="29" name="Straight Connector 2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006F6C-E5D1-4F64-826A-5549337210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09303" y="1044895"/>
            <a:ext cx="3423916" cy="2567937"/>
          </a:xfrm>
          <a:prstGeom prst="rect">
            <a:avLst/>
          </a:prstGeom>
        </p:spPr>
      </p:pic>
      <p:cxnSp>
        <p:nvCxnSpPr>
          <p:cNvPr id="31" name="Straight Connector 3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399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1906</Words>
  <Application>Microsoft Office PowerPoint</Application>
  <PresentationFormat>On-screen Show (4:3)</PresentationFormat>
  <Paragraphs>161</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Vegetable Gardening 101</vt:lpstr>
      <vt:lpstr>What Type of Gardner Are You ?  </vt:lpstr>
      <vt:lpstr>What Type of Space Do You Have?   </vt:lpstr>
      <vt:lpstr>PowerPoint Presentation</vt:lpstr>
      <vt:lpstr>Window Sill Gardening </vt:lpstr>
      <vt:lpstr>Back Yard Garden </vt:lpstr>
      <vt:lpstr>Looking to Make it a Family Event </vt:lpstr>
      <vt:lpstr>PowerPoint Presentation</vt:lpstr>
      <vt:lpstr>Summer Garden </vt:lpstr>
      <vt:lpstr>Winter Garden </vt:lpstr>
      <vt:lpstr>Watering </vt:lpstr>
      <vt:lpstr>Different Types of Garden Containers &amp; Structures </vt:lpstr>
      <vt:lpstr>Bales of Straw </vt:lpstr>
      <vt:lpstr>Sack or Cloth Bag</vt:lpstr>
      <vt:lpstr>Bag of Dirt</vt:lpstr>
      <vt:lpstr>Raised Beds</vt:lpstr>
      <vt:lpstr>Raised Bed</vt:lpstr>
      <vt:lpstr>PowerPoint Presentation</vt:lpstr>
      <vt:lpstr>PowerPoint Presentation</vt:lpstr>
      <vt:lpstr>PowerPoint Presentation</vt:lpstr>
      <vt:lpstr>PowerPoint Presentation</vt:lpstr>
      <vt:lpstr>PowerPoint Presentation</vt:lpstr>
      <vt:lpstr>Know your Zone </vt:lpstr>
      <vt:lpstr>Frost Dates </vt:lpstr>
      <vt:lpstr>Best Fall Vegetables </vt:lpstr>
      <vt:lpstr>Best Spring – Summer Vegetables </vt:lpstr>
      <vt:lpstr>Preventing Disease </vt:lpstr>
      <vt:lpstr>Preventing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Dirt</vt:lpstr>
      <vt:lpstr>Building Healthy Soil</vt:lpstr>
      <vt:lpstr>Best soil mixture </vt:lpstr>
      <vt:lpstr>Mulch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Vegetable Gardening 101</dc:title>
  <dc:creator>Jan Nielsen</dc:creator>
  <cp:lastModifiedBy>Jan Nielsen</cp:lastModifiedBy>
  <cp:revision>5</cp:revision>
  <dcterms:created xsi:type="dcterms:W3CDTF">2019-03-23T11:34:46Z</dcterms:created>
  <dcterms:modified xsi:type="dcterms:W3CDTF">2019-03-26T00:21:38Z</dcterms:modified>
</cp:coreProperties>
</file>