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0" r:id="rId2"/>
    <p:sldId id="325" r:id="rId3"/>
    <p:sldId id="269" r:id="rId4"/>
    <p:sldId id="273" r:id="rId5"/>
    <p:sldId id="274" r:id="rId6"/>
    <p:sldId id="315" r:id="rId7"/>
    <p:sldId id="317" r:id="rId8"/>
    <p:sldId id="277" r:id="rId9"/>
    <p:sldId id="263" r:id="rId10"/>
    <p:sldId id="262" r:id="rId1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A5882AC-C2E7-45DA-9056-C72C570E3591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47CF4C8-4922-4623-88FC-8BA96C064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7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2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7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0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8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9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2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4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9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7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2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02BF-22ED-46DA-A309-A0F093A22A7B}" type="datetimeFigureOut">
              <a:rPr lang="en-US" smtClean="0"/>
              <a:t>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EE7A8-D1E5-4ABC-A652-EA1F6D582C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kseed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Gardening Success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Good Resources (books, catalogs, people, web sites, garden centers, </a:t>
            </a:r>
            <a:r>
              <a:rPr lang="en-US" sz="2400" dirty="0"/>
              <a:t>c</a:t>
            </a:r>
            <a:r>
              <a:rPr lang="en-US" sz="2400" dirty="0" smtClean="0"/>
              <a:t>ounty </a:t>
            </a:r>
            <a:r>
              <a:rPr lang="en-US" sz="2400" dirty="0"/>
              <a:t>e</a:t>
            </a:r>
            <a:r>
              <a:rPr lang="en-US" sz="2400" dirty="0" smtClean="0"/>
              <a:t>xtension </a:t>
            </a:r>
            <a:r>
              <a:rPr lang="en-US" sz="2400" dirty="0"/>
              <a:t>s</a:t>
            </a:r>
            <a:r>
              <a:rPr lang="en-US" sz="2400" dirty="0" smtClean="0"/>
              <a:t>ervices, etc.) </a:t>
            </a:r>
          </a:p>
          <a:p>
            <a:r>
              <a:rPr lang="en-US" sz="2400" dirty="0" smtClean="0"/>
              <a:t>Choosing the best Garden (Site, Size, Structure) </a:t>
            </a:r>
            <a:endParaRPr lang="en-US" sz="2400" dirty="0"/>
          </a:p>
          <a:p>
            <a:r>
              <a:rPr lang="en-US" sz="2400" dirty="0" smtClean="0"/>
              <a:t>Creating great </a:t>
            </a:r>
            <a:r>
              <a:rPr lang="en-US" sz="2400" dirty="0"/>
              <a:t>soil</a:t>
            </a:r>
          </a:p>
          <a:p>
            <a:r>
              <a:rPr lang="en-US" sz="2400" dirty="0" smtClean="0"/>
              <a:t>Good watering system with proper drainage </a:t>
            </a:r>
            <a:endParaRPr lang="en-US" sz="2400" dirty="0"/>
          </a:p>
          <a:p>
            <a:r>
              <a:rPr lang="en-US" sz="2400" dirty="0" smtClean="0"/>
              <a:t>Sufficient sunlight </a:t>
            </a:r>
            <a:endParaRPr lang="en-US" sz="2400" dirty="0"/>
          </a:p>
          <a:p>
            <a:r>
              <a:rPr lang="en-US" sz="2400" dirty="0" smtClean="0"/>
              <a:t>Growing the best </a:t>
            </a:r>
            <a:r>
              <a:rPr lang="en-US" sz="2400" dirty="0"/>
              <a:t>things </a:t>
            </a:r>
            <a:r>
              <a:rPr lang="en-US" sz="2400" dirty="0" smtClean="0"/>
              <a:t>at </a:t>
            </a:r>
            <a:r>
              <a:rPr lang="en-US" sz="2400" dirty="0"/>
              <a:t>the </a:t>
            </a:r>
            <a:r>
              <a:rPr lang="en-US" sz="2400" dirty="0" smtClean="0"/>
              <a:t>best </a:t>
            </a:r>
            <a:r>
              <a:rPr lang="en-US" sz="2400" dirty="0"/>
              <a:t>times of the year </a:t>
            </a:r>
          </a:p>
          <a:p>
            <a:r>
              <a:rPr lang="en-US" sz="2400" dirty="0" smtClean="0"/>
              <a:t>Knowing Thine Enemy (</a:t>
            </a:r>
            <a:r>
              <a:rPr lang="en-US" sz="2400" dirty="0"/>
              <a:t>pests, diseases, weather, etc.) </a:t>
            </a:r>
          </a:p>
          <a:p>
            <a:r>
              <a:rPr lang="en-US" sz="2400" dirty="0" smtClean="0"/>
              <a:t>Record Keeping</a:t>
            </a:r>
          </a:p>
          <a:p>
            <a:r>
              <a:rPr lang="en-US" sz="2400" dirty="0"/>
              <a:t>Prayer  (Alma 34:18-29, Matthew 21:22)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24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469779"/>
              </p:ext>
            </p:extLst>
          </p:nvPr>
        </p:nvGraphicFramePr>
        <p:xfrm>
          <a:off x="357189" y="209550"/>
          <a:ext cx="8429625" cy="643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" name="Worksheet" r:id="rId3" imgW="8429653" imgH="6438937" progId="Excel.Sheet.12">
                  <p:embed/>
                </p:oleObj>
              </mc:Choice>
              <mc:Fallback>
                <p:oleObj name="Worksheet" r:id="rId3" imgW="8429653" imgH="64389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189" y="209550"/>
                        <a:ext cx="8429625" cy="643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9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Utilizing Resources  (samples)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u="sng" dirty="0" smtClean="0"/>
              <a:t>Books</a:t>
            </a:r>
            <a:r>
              <a:rPr lang="en-US" sz="1800" dirty="0" smtClean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The Garden Primer  (Barbara Damrosch)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Complete Guide to Texas Gardening  (Neil Sperry)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An Illustrated Guide to Organic Gardening  (Sunset)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Ball Blue Book  (Guide to Home Canning, Freezing, and Dehydration) </a:t>
            </a:r>
          </a:p>
          <a:p>
            <a:pPr marL="400050" lvl="1" indent="0">
              <a:buNone/>
            </a:pPr>
            <a:r>
              <a:rPr lang="en-US" sz="1800" dirty="0" smtClean="0"/>
              <a:t>  </a:t>
            </a:r>
          </a:p>
          <a:p>
            <a:r>
              <a:rPr lang="en-US" sz="1800" u="sng" dirty="0" smtClean="0"/>
              <a:t>Plants &amp; Seeds &amp; Supplies</a:t>
            </a:r>
            <a:r>
              <a:rPr lang="en-US" sz="1800" dirty="0" smtClean="0"/>
              <a:t>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Park Seed  (</a:t>
            </a:r>
            <a:r>
              <a:rPr lang="en-US" sz="1800" dirty="0" smtClean="0">
                <a:hlinkClick r:id="rId2"/>
              </a:rPr>
              <a:t>www.parkseed.com</a:t>
            </a:r>
            <a:r>
              <a:rPr lang="en-US" sz="1800" dirty="0" smtClean="0"/>
              <a:t>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Calloway’s Nursery  (Plano)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Wells Brothers  (Plano)   </a:t>
            </a:r>
          </a:p>
          <a:p>
            <a:pPr marL="857250" lvl="1" indent="-457200">
              <a:buFont typeface="+mj-lt"/>
              <a:buAutoNum type="arabicPeriod"/>
            </a:pPr>
            <a:endParaRPr lang="en-US" sz="1800" dirty="0" smtClean="0"/>
          </a:p>
          <a:p>
            <a:r>
              <a:rPr lang="en-US" sz="1800" u="sng" dirty="0" smtClean="0"/>
              <a:t>Soils &amp; Composts</a:t>
            </a:r>
            <a:r>
              <a:rPr lang="en-US" sz="1800" dirty="0" smtClean="0"/>
              <a:t>: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Living Earth Technologies   (Split Trail Road – Plano, TX)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City of Plano  (9901 </a:t>
            </a:r>
            <a:r>
              <a:rPr lang="en-US" sz="1800" dirty="0"/>
              <a:t>Custer Road (at Ridgeview</a:t>
            </a:r>
            <a:r>
              <a:rPr lang="en-US" sz="1800" dirty="0" smtClean="0"/>
              <a:t>)) </a:t>
            </a:r>
          </a:p>
          <a:p>
            <a:endParaRPr lang="en-US" sz="1800" dirty="0"/>
          </a:p>
          <a:p>
            <a:r>
              <a:rPr lang="en-US" sz="1800" u="sng" dirty="0" smtClean="0"/>
              <a:t>Additional Resources</a:t>
            </a:r>
            <a:r>
              <a:rPr lang="en-US" sz="1800" dirty="0" smtClean="0"/>
              <a:t>:   people, web sites, county </a:t>
            </a:r>
            <a:r>
              <a:rPr lang="en-US" sz="1800" dirty="0"/>
              <a:t>e</a:t>
            </a:r>
            <a:r>
              <a:rPr lang="en-US" sz="1800" dirty="0" smtClean="0"/>
              <a:t>xtension </a:t>
            </a:r>
            <a:r>
              <a:rPr lang="en-US" sz="1800" dirty="0"/>
              <a:t>s</a:t>
            </a:r>
            <a:r>
              <a:rPr lang="en-US" sz="1800" dirty="0" smtClean="0"/>
              <a:t>ervices, etc.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2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Garden Structure &amp;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Raised Beds</a:t>
            </a:r>
            <a:r>
              <a:rPr lang="en-US" dirty="0" smtClean="0"/>
              <a:t> are best in North Texas – better drainage, deeper plant roots, etc. </a:t>
            </a:r>
          </a:p>
          <a:p>
            <a:r>
              <a:rPr lang="en-US" u="sng" dirty="0" smtClean="0"/>
              <a:t>Example Materials</a:t>
            </a:r>
            <a:r>
              <a:rPr lang="en-US" dirty="0" smtClean="0"/>
              <a:t>:  Landscape Timbers, Stones, Cinder Blocks, Lumber, etc.</a:t>
            </a:r>
          </a:p>
          <a:p>
            <a:r>
              <a:rPr lang="en-US" dirty="0" smtClean="0"/>
              <a:t>Country / Farmland: Raised rows (tractor)</a:t>
            </a:r>
          </a:p>
          <a:p>
            <a:r>
              <a:rPr lang="en-US" dirty="0" smtClean="0"/>
              <a:t>Tomato Cages &amp; Trellises  (Welded Wire) </a:t>
            </a:r>
          </a:p>
          <a:p>
            <a:r>
              <a:rPr lang="en-US" dirty="0" smtClean="0"/>
              <a:t>Tomato Enclosure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Great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20000"/>
          </a:bodyPr>
          <a:lstStyle/>
          <a:p>
            <a:r>
              <a:rPr lang="en-US" sz="1800" i="1" dirty="0" smtClean="0"/>
              <a:t>“To the uninitiated, gardening seems to be all about </a:t>
            </a:r>
            <a:r>
              <a:rPr lang="en-US" sz="1800" i="1" u="sng" dirty="0" smtClean="0"/>
              <a:t>plants</a:t>
            </a:r>
            <a:r>
              <a:rPr lang="en-US" sz="1800" i="1" dirty="0" smtClean="0"/>
              <a:t>. . . but to the initiated, it’s really all about </a:t>
            </a:r>
            <a:r>
              <a:rPr lang="en-US" sz="1800" i="1" u="sng" dirty="0" smtClean="0"/>
              <a:t>soil</a:t>
            </a:r>
            <a:r>
              <a:rPr lang="en-US" sz="1800" i="1" dirty="0" smtClean="0"/>
              <a:t>”</a:t>
            </a:r>
            <a:r>
              <a:rPr lang="en-US" sz="1800" dirty="0" smtClean="0"/>
              <a:t>   (remember the Parable of the Sower)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Clays soils are nutrient-rich but need to be </a:t>
            </a:r>
            <a:r>
              <a:rPr lang="en-US" sz="1800" u="sng" dirty="0" smtClean="0"/>
              <a:t>lightened</a:t>
            </a:r>
            <a:r>
              <a:rPr lang="en-US" sz="1800" dirty="0" smtClean="0"/>
              <a:t>. Clay compacts making it difficult for plant roots to penetrate deeply, its small particles prevent good air spaces, and it drains poorly so roots rot</a:t>
            </a:r>
          </a:p>
          <a:p>
            <a:pPr marL="0" indent="0">
              <a:buNone/>
            </a:pPr>
            <a:r>
              <a:rPr lang="en-US" sz="1800" dirty="0" smtClean="0"/>
              <a:t>  </a:t>
            </a:r>
          </a:p>
          <a:p>
            <a:r>
              <a:rPr lang="en-US" sz="1800" b="1" dirty="0" smtClean="0"/>
              <a:t>Adding </a:t>
            </a:r>
            <a:r>
              <a:rPr lang="en-US" sz="1800" b="1" u="sng" dirty="0" smtClean="0"/>
              <a:t>organic matter / “humus”</a:t>
            </a:r>
            <a:r>
              <a:rPr lang="en-US" sz="1800" b="1" dirty="0" smtClean="0"/>
              <a:t> (e.g. compost) </a:t>
            </a:r>
            <a:r>
              <a:rPr lang="en-US" sz="1800" b="1" u="sng" dirty="0" smtClean="0"/>
              <a:t>regularly: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/>
              <a:t>A</a:t>
            </a:r>
            <a:r>
              <a:rPr lang="en-US" sz="1600" dirty="0" smtClean="0"/>
              <a:t>dds nutrients to the soil and brings it to life 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/>
              <a:t>D</a:t>
            </a:r>
            <a:r>
              <a:rPr lang="en-US" sz="1600" dirty="0" smtClean="0"/>
              <a:t>iscourages clay particles from sticking together tightly so roots can penetrate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/>
              <a:t>C</a:t>
            </a:r>
            <a:r>
              <a:rPr lang="en-US" sz="1600" dirty="0" smtClean="0"/>
              <a:t>reates larger spaces in the soil that drain more easily and hold essential air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 smtClean="0"/>
              <a:t>The Humus itself retains moisture so requires less watering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 smtClean="0"/>
              <a:t>Supports micro-organisms that convert soil nutrients to a form plant roots can use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 smtClean="0"/>
              <a:t>Supports microbes that attack and control disease pathogens in the soil  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1600" dirty="0" smtClean="0"/>
              <a:t>Attracts Earthworms (“nature’s tillers”) who’s castings leave soil richer  </a:t>
            </a:r>
          </a:p>
          <a:p>
            <a:pPr marL="40005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Till soil deeply, add a layer of compost/humus, and then till all together.  A couple times per season I may fertilize with </a:t>
            </a:r>
            <a:r>
              <a:rPr lang="en-US" sz="1800" u="sng" dirty="0" smtClean="0"/>
              <a:t>Miracle Grow </a:t>
            </a:r>
            <a:r>
              <a:rPr lang="en-US" sz="1800" dirty="0" smtClean="0"/>
              <a:t>or </a:t>
            </a:r>
            <a:r>
              <a:rPr lang="en-US" sz="1800" u="sng" dirty="0" smtClean="0"/>
              <a:t>Liquid Fish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r>
              <a:rPr lang="en-US" sz="1800" u="sng" dirty="0" smtClean="0"/>
              <a:t>Additional Idea</a:t>
            </a:r>
            <a:r>
              <a:rPr lang="en-US" sz="1800" dirty="0" smtClean="0"/>
              <a:t>:  Blender Composting </a:t>
            </a:r>
            <a:r>
              <a:rPr lang="en-US" sz="1800" dirty="0"/>
              <a:t> </a:t>
            </a:r>
            <a:endParaRPr lang="en-US" sz="18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Watering </a:t>
            </a:r>
            <a:r>
              <a:rPr lang="en-US" dirty="0"/>
              <a:t>S</a:t>
            </a:r>
            <a:r>
              <a:rPr lang="en-US" dirty="0" smtClean="0"/>
              <a:t>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Soaker hoses a great way to water  (max 100 ft. at a time) </a:t>
            </a:r>
          </a:p>
          <a:p>
            <a:pPr marL="0" indent="0">
              <a:buNone/>
            </a:pPr>
            <a:endParaRPr lang="en-US" sz="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u="sng" dirty="0" smtClean="0"/>
              <a:t>Benefits of using Soaker Hoses:  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 smtClean="0"/>
              <a:t>Use less water -- only waters where needed; no runoff 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 smtClean="0"/>
              <a:t>Waters deeply promoting plant root growth and, as a result, drought tolerance 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 smtClean="0"/>
              <a:t>Less evaporation of water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 smtClean="0"/>
              <a:t>Keeps plant foliage dry which reduces chance of disease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500" dirty="0" smtClean="0"/>
              <a:t>Very simple / Saves time 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Water when needed – not necessarily by the calendar 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Hand water softly until seeds germinate and plants have sufficient roots (usually a few weeks)</a:t>
            </a:r>
          </a:p>
          <a:p>
            <a:endParaRPr lang="en-US" sz="1100" dirty="0" smtClean="0"/>
          </a:p>
          <a:p>
            <a:r>
              <a:rPr lang="en-US" sz="2400" dirty="0" smtClean="0"/>
              <a:t>Water Conservation:  “shower bucket” idea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28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Plant (Spring Garden)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7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u="sng" dirty="0" smtClean="0"/>
              <a:t>My “SPRING” Favorites </a:t>
            </a:r>
            <a:r>
              <a:rPr lang="en-US" sz="2000" dirty="0" smtClean="0"/>
              <a:t>  </a:t>
            </a:r>
          </a:p>
          <a:p>
            <a:pPr marL="0" indent="0" algn="ctr">
              <a:buNone/>
            </a:pPr>
            <a:r>
              <a:rPr lang="en-US" sz="2000" dirty="0" smtClean="0"/>
              <a:t>Tomatoes </a:t>
            </a:r>
          </a:p>
          <a:p>
            <a:pPr marL="0" indent="0" algn="ctr">
              <a:buNone/>
            </a:pPr>
            <a:r>
              <a:rPr lang="en-US" sz="2000" dirty="0" smtClean="0"/>
              <a:t>Cucumbers </a:t>
            </a:r>
          </a:p>
          <a:p>
            <a:pPr marL="0" indent="0" algn="ctr">
              <a:buNone/>
            </a:pPr>
            <a:r>
              <a:rPr lang="en-US" sz="2000" dirty="0" smtClean="0"/>
              <a:t>Peppers </a:t>
            </a:r>
          </a:p>
          <a:p>
            <a:pPr marL="0" indent="0" algn="ctr">
              <a:buNone/>
            </a:pPr>
            <a:r>
              <a:rPr lang="en-US" sz="2000" dirty="0" smtClean="0"/>
              <a:t>Corn </a:t>
            </a:r>
          </a:p>
          <a:p>
            <a:pPr marL="0" indent="0" algn="ctr">
              <a:buNone/>
            </a:pPr>
            <a:r>
              <a:rPr lang="en-US" sz="2000" dirty="0" smtClean="0"/>
              <a:t>Green Beans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0" indent="0" algn="ctr">
              <a:buNone/>
            </a:pPr>
            <a:r>
              <a:rPr lang="en-US" sz="2000" dirty="0" smtClean="0"/>
              <a:t>Squash &amp; Zucchini  </a:t>
            </a:r>
          </a:p>
          <a:p>
            <a:pPr marL="0" indent="0" algn="ctr">
              <a:buNone/>
            </a:pPr>
            <a:r>
              <a:rPr lang="en-US" sz="2000" u="sng" dirty="0" smtClean="0"/>
              <a:t>Some people like</a:t>
            </a:r>
            <a:r>
              <a:rPr lang="en-US" sz="2000" dirty="0" smtClean="0"/>
              <a:t>:  Okra, Eggplant, etc. </a:t>
            </a:r>
          </a:p>
          <a:p>
            <a:endParaRPr lang="en-US" sz="2000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My Planting Dates</a:t>
            </a:r>
            <a:r>
              <a:rPr lang="en-US" sz="2000" dirty="0" smtClean="0"/>
              <a:t>:  I usually plant around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wk. of April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Plants</a:t>
            </a:r>
            <a:r>
              <a:rPr lang="en-US" sz="2000" dirty="0" smtClean="0"/>
              <a:t>:  Tomatoes and Peppers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Seeds</a:t>
            </a:r>
            <a:r>
              <a:rPr lang="en-US" sz="2000" dirty="0" smtClean="0"/>
              <a:t>:  All others (sown directly in the garden)  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Tomato Planting Tip</a:t>
            </a:r>
            <a:r>
              <a:rPr lang="en-US" sz="2000" dirty="0" smtClean="0"/>
              <a:t> -- for stronger roots &amp; better drought-tolerance </a:t>
            </a:r>
          </a:p>
        </p:txBody>
      </p:sp>
    </p:spTree>
    <p:extLst>
      <p:ext uri="{BB962C8B-B14F-4D97-AF65-F5344CB8AC3E}">
        <p14:creationId xmlns:p14="http://schemas.microsoft.com/office/powerpoint/2010/main" val="9294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Plant (Fall Garden)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u="sng" dirty="0" smtClean="0"/>
              <a:t>My “FALL” Favorites </a:t>
            </a:r>
            <a:r>
              <a:rPr lang="en-US" sz="2000" dirty="0" smtClean="0"/>
              <a:t>  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Broccoli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Cauliflower 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Cabbage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Spinach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Lettuce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Carrots</a:t>
            </a: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rgbClr val="292934"/>
                </a:solidFill>
              </a:rPr>
              <a:t>Beets</a:t>
            </a:r>
          </a:p>
          <a:p>
            <a:pPr marL="0" lvl="0" indent="0" algn="ctr">
              <a:buNone/>
            </a:pPr>
            <a:r>
              <a:rPr lang="en-US" sz="2000" u="sng" dirty="0" smtClean="0"/>
              <a:t>Some people like</a:t>
            </a:r>
            <a:r>
              <a:rPr lang="en-US" sz="2000" dirty="0" smtClean="0"/>
              <a:t>: </a:t>
            </a:r>
            <a:r>
              <a:rPr lang="en-US" sz="2000" dirty="0">
                <a:solidFill>
                  <a:srgbClr val="292934"/>
                </a:solidFill>
              </a:rPr>
              <a:t>“Greens” </a:t>
            </a:r>
            <a:r>
              <a:rPr lang="en-US" sz="2000" dirty="0" smtClean="0">
                <a:solidFill>
                  <a:srgbClr val="292934"/>
                </a:solidFill>
              </a:rPr>
              <a:t>(Mustard</a:t>
            </a:r>
            <a:r>
              <a:rPr lang="en-US" sz="2000" dirty="0">
                <a:solidFill>
                  <a:srgbClr val="292934"/>
                </a:solidFill>
              </a:rPr>
              <a:t>, </a:t>
            </a:r>
            <a:r>
              <a:rPr lang="en-US" sz="2000" dirty="0" smtClean="0">
                <a:solidFill>
                  <a:srgbClr val="292934"/>
                </a:solidFill>
              </a:rPr>
              <a:t>Collard, Turnip), Radishes </a:t>
            </a:r>
            <a:endParaRPr lang="en-US" sz="2000" dirty="0" smtClean="0"/>
          </a:p>
          <a:p>
            <a:endParaRPr lang="en-US" sz="800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My Planting Dates</a:t>
            </a:r>
            <a:r>
              <a:rPr lang="en-US" sz="2000" dirty="0" smtClean="0"/>
              <a:t>:  I usually plant around mid September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Plants</a:t>
            </a:r>
            <a:r>
              <a:rPr lang="en-US" sz="2000" dirty="0" smtClean="0"/>
              <a:t>:  Broccoli, Cauliflower, Cabbage 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/>
              <a:t>Seeds</a:t>
            </a:r>
            <a:r>
              <a:rPr lang="en-US" sz="2000" dirty="0" smtClean="0"/>
              <a:t>:  All others (sown directly in the garden)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u="sng" dirty="0" smtClean="0">
                <a:solidFill>
                  <a:srgbClr val="292934"/>
                </a:solidFill>
              </a:rPr>
              <a:t>Beet </a:t>
            </a:r>
            <a:r>
              <a:rPr lang="en-US" sz="2000" u="sng" dirty="0">
                <a:solidFill>
                  <a:srgbClr val="292934"/>
                </a:solidFill>
              </a:rPr>
              <a:t>Planting Tip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smtClean="0">
                <a:solidFill>
                  <a:srgbClr val="292934"/>
                </a:solidFill>
              </a:rPr>
              <a:t>– soak seeds in a moist paper towel for 			</a:t>
            </a:r>
            <a:r>
              <a:rPr lang="en-US" sz="2000" dirty="0">
                <a:solidFill>
                  <a:srgbClr val="292934"/>
                </a:solidFill>
              </a:rPr>
              <a:t> </a:t>
            </a:r>
            <a:r>
              <a:rPr lang="en-US" sz="2000" dirty="0" smtClean="0">
                <a:solidFill>
                  <a:srgbClr val="292934"/>
                </a:solidFill>
              </a:rPr>
              <a:t>	24 </a:t>
            </a:r>
            <a:r>
              <a:rPr lang="en-US" sz="2000" dirty="0">
                <a:solidFill>
                  <a:srgbClr val="292934"/>
                </a:solidFill>
              </a:rPr>
              <a:t>hours </a:t>
            </a:r>
            <a:r>
              <a:rPr lang="en-US" sz="2000" dirty="0" smtClean="0">
                <a:solidFill>
                  <a:srgbClr val="292934"/>
                </a:solidFill>
              </a:rPr>
              <a:t>just before planting </a:t>
            </a:r>
            <a:r>
              <a:rPr lang="en-US" sz="2000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2754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Thine Enemy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/>
              <a:t>Bugs</a:t>
            </a:r>
            <a:r>
              <a:rPr lang="en-US" sz="2000" dirty="0" smtClean="0"/>
              <a:t>, </a:t>
            </a:r>
            <a:r>
              <a:rPr lang="en-US" sz="2000" u="sng" dirty="0" smtClean="0"/>
              <a:t>Diseases</a:t>
            </a:r>
            <a:r>
              <a:rPr lang="en-US" sz="2000" dirty="0" smtClean="0"/>
              <a:t>, and </a:t>
            </a:r>
            <a:r>
              <a:rPr lang="en-US" sz="2000" u="sng" dirty="0" smtClean="0"/>
              <a:t>bad weather </a:t>
            </a:r>
            <a:r>
              <a:rPr lang="en-US" sz="2000" dirty="0" smtClean="0"/>
              <a:t>are a reality  (2 Nephi 2:11)</a:t>
            </a:r>
          </a:p>
          <a:p>
            <a:endParaRPr lang="en-US" sz="800" dirty="0" smtClean="0"/>
          </a:p>
          <a:p>
            <a:r>
              <a:rPr lang="en-US" sz="2000" dirty="0" smtClean="0"/>
              <a:t>Understand which bugs attack the plants you will grow, watch carefully and regularly for signs of them, and apply appropriate solution to encourage them to move on to the after-life </a:t>
            </a:r>
          </a:p>
          <a:p>
            <a:endParaRPr lang="en-US" sz="800" dirty="0" smtClean="0"/>
          </a:p>
          <a:p>
            <a:r>
              <a:rPr lang="en-US" sz="2000" b="1" u="sng" dirty="0" smtClean="0"/>
              <a:t>Spring</a:t>
            </a:r>
            <a:r>
              <a:rPr lang="en-US" sz="2000" dirty="0" smtClean="0"/>
              <a:t>:  spider mites, cucumber beetles, squash borer, and squash bug.  Usually controlled with Neem oil and hand harvesting </a:t>
            </a:r>
          </a:p>
          <a:p>
            <a:endParaRPr lang="en-US" sz="800" b="1" u="sng" dirty="0"/>
          </a:p>
          <a:p>
            <a:r>
              <a:rPr lang="en-US" sz="2000" b="1" u="sng" dirty="0" smtClean="0"/>
              <a:t>Fall</a:t>
            </a:r>
            <a:r>
              <a:rPr lang="en-US" sz="2000" dirty="0" smtClean="0"/>
              <a:t>:  cabbage worms, cabbage loopers, and aphids.  Controlled by hand harvesting or using BT Worm Killer or Neem oil 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 smtClean="0"/>
              <a:t>One of my Organic Gardening books shows beautiful color pictures of bad garden insects (</a:t>
            </a:r>
            <a:r>
              <a:rPr lang="en-US" sz="2000" u="sng" dirty="0" smtClean="0"/>
              <a:t>rogues</a:t>
            </a:r>
            <a:r>
              <a:rPr lang="en-US" sz="2000" dirty="0" smtClean="0"/>
              <a:t>) and good garden insects (</a:t>
            </a:r>
            <a:r>
              <a:rPr lang="en-US" sz="2000" u="sng" dirty="0" smtClean="0"/>
              <a:t>allies</a:t>
            </a:r>
            <a:r>
              <a:rPr lang="en-US" sz="2000" dirty="0" smtClean="0"/>
              <a:t>).  This has been very helpful to me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2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87436"/>
              </p:ext>
            </p:extLst>
          </p:nvPr>
        </p:nvGraphicFramePr>
        <p:xfrm>
          <a:off x="1143000" y="381000"/>
          <a:ext cx="6738937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Document" r:id="rId3" imgW="6726393" imgH="9093999" progId="Word.Document.8">
                  <p:embed/>
                </p:oleObj>
              </mc:Choice>
              <mc:Fallback>
                <p:oleObj name="Document" r:id="rId3" imgW="6726393" imgH="909399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81000"/>
                        <a:ext cx="6738937" cy="601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15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821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Document</vt:lpstr>
      <vt:lpstr>Worksheet</vt:lpstr>
      <vt:lpstr>Keys to Gardening Success … </vt:lpstr>
      <vt:lpstr>Utilizing Resources  (samples)</vt:lpstr>
      <vt:lpstr>Garden Structure &amp; Supports</vt:lpstr>
      <vt:lpstr>Creating Great Soil</vt:lpstr>
      <vt:lpstr>Watering System </vt:lpstr>
      <vt:lpstr>What to Plant (Spring Garden) </vt:lpstr>
      <vt:lpstr>What to Plant (Fall Garden) </vt:lpstr>
      <vt:lpstr>Know Thine Enemy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Gardening in Texas</dc:title>
  <dc:creator>Tracy Toole</dc:creator>
  <cp:lastModifiedBy>Tracy Toole</cp:lastModifiedBy>
  <cp:revision>174</cp:revision>
  <cp:lastPrinted>2014-03-15T10:18:03Z</cp:lastPrinted>
  <dcterms:created xsi:type="dcterms:W3CDTF">2013-09-21T02:46:56Z</dcterms:created>
  <dcterms:modified xsi:type="dcterms:W3CDTF">2015-02-09T05:52:51Z</dcterms:modified>
</cp:coreProperties>
</file>